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7" r:id="rId1"/>
    <p:sldMasterId id="2147483691" r:id="rId2"/>
    <p:sldMasterId id="2147483705" r:id="rId3"/>
  </p:sldMasterIdLst>
  <p:notesMasterIdLst>
    <p:notesMasterId r:id="rId57"/>
  </p:notesMasterIdLst>
  <p:sldIdLst>
    <p:sldId id="256" r:id="rId4"/>
    <p:sldId id="258" r:id="rId5"/>
    <p:sldId id="388" r:id="rId6"/>
    <p:sldId id="415" r:id="rId7"/>
    <p:sldId id="265" r:id="rId8"/>
    <p:sldId id="260" r:id="rId9"/>
    <p:sldId id="398" r:id="rId10"/>
    <p:sldId id="395" r:id="rId11"/>
    <p:sldId id="396" r:id="rId12"/>
    <p:sldId id="404" r:id="rId13"/>
    <p:sldId id="420" r:id="rId14"/>
    <p:sldId id="397" r:id="rId15"/>
    <p:sldId id="261" r:id="rId16"/>
    <p:sldId id="263" r:id="rId17"/>
    <p:sldId id="266" r:id="rId18"/>
    <p:sldId id="389" r:id="rId19"/>
    <p:sldId id="390" r:id="rId20"/>
    <p:sldId id="391" r:id="rId21"/>
    <p:sldId id="392" r:id="rId22"/>
    <p:sldId id="393" r:id="rId23"/>
    <p:sldId id="394" r:id="rId24"/>
    <p:sldId id="405" r:id="rId25"/>
    <p:sldId id="421" r:id="rId26"/>
    <p:sldId id="422" r:id="rId27"/>
    <p:sldId id="423" r:id="rId28"/>
    <p:sldId id="428" r:id="rId29"/>
    <p:sldId id="429" r:id="rId30"/>
    <p:sldId id="430" r:id="rId31"/>
    <p:sldId id="431" r:id="rId32"/>
    <p:sldId id="432" r:id="rId33"/>
    <p:sldId id="424" r:id="rId34"/>
    <p:sldId id="399" r:id="rId35"/>
    <p:sldId id="410" r:id="rId36"/>
    <p:sldId id="411" r:id="rId37"/>
    <p:sldId id="412" r:id="rId38"/>
    <p:sldId id="413" r:id="rId39"/>
    <p:sldId id="425" r:id="rId40"/>
    <p:sldId id="407" r:id="rId41"/>
    <p:sldId id="408" r:id="rId42"/>
    <p:sldId id="409" r:id="rId43"/>
    <p:sldId id="400" r:id="rId44"/>
    <p:sldId id="402" r:id="rId45"/>
    <p:sldId id="416" r:id="rId46"/>
    <p:sldId id="414" r:id="rId47"/>
    <p:sldId id="417" r:id="rId48"/>
    <p:sldId id="403" r:id="rId49"/>
    <p:sldId id="406" r:id="rId50"/>
    <p:sldId id="418" r:id="rId51"/>
    <p:sldId id="419" r:id="rId52"/>
    <p:sldId id="401" r:id="rId53"/>
    <p:sldId id="426" r:id="rId54"/>
    <p:sldId id="427" r:id="rId55"/>
    <p:sldId id="433" r:id="rId56"/>
  </p:sldIdLst>
  <p:sldSz cx="12192000" cy="6858000"/>
  <p:notesSz cx="6858000" cy="9144000"/>
  <p:embeddedFontLst>
    <p:embeddedFont>
      <p:font typeface="Calibri" panose="020F0502020204030204" pitchFamily="34" charset="0"/>
      <p:regular r:id="rId58"/>
      <p:bold r:id="rId59"/>
      <p:italic r:id="rId60"/>
      <p:boldItalic r:id="rId61"/>
    </p:embeddedFont>
    <p:embeddedFont>
      <p:font typeface="Consolas" panose="020B0609020204030204" pitchFamily="49" charset="0"/>
      <p:regular r:id="rId62"/>
      <p:bold r:id="rId63"/>
      <p:italic r:id="rId64"/>
      <p:boldItalic r:id="rId65"/>
    </p:embeddedFont>
    <p:embeddedFont>
      <p:font typeface="Exo 2" panose="020B0604020202020204" charset="0"/>
      <p:regular r:id="rId66"/>
      <p:bold r:id="rId67"/>
      <p:italic r:id="rId68"/>
      <p:boldItalic r:id="rId69"/>
    </p:embeddedFont>
    <p:embeddedFont>
      <p:font typeface="Fjalla One" panose="020B0604020202020204" charset="0"/>
      <p:regular r:id="rId7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FFFF"/>
    <a:srgbClr val="00FF00"/>
    <a:srgbClr val="BE53BF"/>
    <a:srgbClr val="4EC1C6"/>
    <a:srgbClr val="4CBFBC"/>
    <a:srgbClr val="9E02B0"/>
    <a:srgbClr val="060823"/>
    <a:srgbClr val="4CA3A8"/>
    <a:srgbClr val="080816"/>
    <a:srgbClr val="FFFF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069" autoAdjust="0"/>
    <p:restoredTop sz="96357" autoAdjust="0"/>
  </p:normalViewPr>
  <p:slideViewPr>
    <p:cSldViewPr snapToGrid="0">
      <p:cViewPr>
        <p:scale>
          <a:sx n="100" d="100"/>
          <a:sy n="100" d="100"/>
        </p:scale>
        <p:origin x="408" y="31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font" Target="fonts/font6.fntdata"/><Relationship Id="rId68" Type="http://schemas.openxmlformats.org/officeDocument/2006/relationships/font" Target="fonts/font11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font" Target="fonts/font1.fntdata"/><Relationship Id="rId66" Type="http://schemas.openxmlformats.org/officeDocument/2006/relationships/font" Target="fonts/font9.fntdata"/><Relationship Id="rId74" Type="http://schemas.openxmlformats.org/officeDocument/2006/relationships/tableStyles" Target="tableStyles.xml"/><Relationship Id="rId5" Type="http://schemas.openxmlformats.org/officeDocument/2006/relationships/slide" Target="slides/slide2.xml"/><Relationship Id="rId61" Type="http://schemas.openxmlformats.org/officeDocument/2006/relationships/font" Target="fonts/font4.fntdata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font" Target="fonts/font7.fntdata"/><Relationship Id="rId69" Type="http://schemas.openxmlformats.org/officeDocument/2006/relationships/font" Target="fonts/font12.fntdata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font" Target="fonts/font2.fntdata"/><Relationship Id="rId67" Type="http://schemas.openxmlformats.org/officeDocument/2006/relationships/font" Target="fonts/font10.fntdata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font" Target="fonts/font5.fntdata"/><Relationship Id="rId70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font" Target="fonts/font3.fntdata"/><Relationship Id="rId65" Type="http://schemas.openxmlformats.org/officeDocument/2006/relationships/font" Target="fonts/font8.fntdata"/><Relationship Id="rId73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" Type="http://schemas.openxmlformats.org/officeDocument/2006/relationships/slide" Target="slides/slide4.xml"/><Relationship Id="rId7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g1f35933b497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" name="Google Shape;45;g1f35933b497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f35933b497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f35933b497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9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tx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504833" y="4240700"/>
            <a:ext cx="10866800" cy="137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6933">
                <a:solidFill>
                  <a:srgbClr val="000000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6933">
                <a:solidFill>
                  <a:srgbClr val="000000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6933">
                <a:solidFill>
                  <a:srgbClr val="000000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6933">
                <a:solidFill>
                  <a:srgbClr val="000000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6933">
                <a:solidFill>
                  <a:srgbClr val="000000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6933">
                <a:solidFill>
                  <a:srgbClr val="000000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6933">
                <a:solidFill>
                  <a:srgbClr val="000000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6933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 hasCustomPrompt="1"/>
          </p:nvPr>
        </p:nvSpPr>
        <p:spPr>
          <a:xfrm>
            <a:off x="504833" y="5931933"/>
            <a:ext cx="10866800" cy="404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800"/>
              <a:buNone/>
              <a:defRPr>
                <a:solidFill>
                  <a:schemeClr val="bg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800"/>
              <a:buNone/>
              <a:defRPr sz="2400">
                <a:solidFill>
                  <a:srgbClr val="9E9E9E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800"/>
              <a:buNone/>
              <a:defRPr sz="2400">
                <a:solidFill>
                  <a:srgbClr val="9E9E9E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800"/>
              <a:buNone/>
              <a:defRPr sz="2400">
                <a:solidFill>
                  <a:srgbClr val="9E9E9E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800"/>
              <a:buNone/>
              <a:defRPr sz="2400">
                <a:solidFill>
                  <a:srgbClr val="9E9E9E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800"/>
              <a:buNone/>
              <a:defRPr sz="2400">
                <a:solidFill>
                  <a:srgbClr val="9E9E9E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800"/>
              <a:buNone/>
              <a:defRPr sz="2400">
                <a:solidFill>
                  <a:srgbClr val="9E9E9E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800"/>
              <a:buNone/>
              <a:defRPr sz="2400">
                <a:solidFill>
                  <a:srgbClr val="9E9E9E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800"/>
              <a:buNone/>
              <a:defRPr sz="2400">
                <a:solidFill>
                  <a:srgbClr val="9E9E9E"/>
                </a:solidFill>
              </a:defRPr>
            </a:lvl9pPr>
          </a:lstStyle>
          <a:p>
            <a:r>
              <a:rPr lang="en-US" dirty="0"/>
              <a:t>s</a:t>
            </a:r>
            <a:endParaRPr dirty="0"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white bg" userDrawn="1">
  <p:cSld name="TITLE_AND_BODY">
    <p:bg>
      <p:bgPr>
        <a:solidFill>
          <a:srgbClr val="C00000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 hasCustomPrompt="1"/>
          </p:nvPr>
        </p:nvSpPr>
        <p:spPr>
          <a:xfrm>
            <a:off x="1659469" y="220600"/>
            <a:ext cx="8067667" cy="76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 sz="480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9pPr>
          </a:lstStyle>
          <a:p>
            <a:r>
              <a:rPr lang="en-US" dirty="0"/>
              <a:t>title</a:t>
            </a:r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 hasCustomPrompt="1"/>
          </p:nvPr>
        </p:nvSpPr>
        <p:spPr>
          <a:xfrm>
            <a:off x="1412667" y="1109141"/>
            <a:ext cx="8747200" cy="5190065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609507" lvl="0" indent="-457131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800"/>
              <a:buFont typeface="Wingdings" panose="05000000000000000000" pitchFamily="2" charset="2"/>
              <a:buChar char="§"/>
              <a:defRPr sz="2400">
                <a:solidFill>
                  <a:schemeClr val="bg1"/>
                </a:solidFill>
              </a:defRPr>
            </a:lvl1pPr>
            <a:lvl2pPr marL="1219020" lvl="1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828528" lvl="2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3pPr>
            <a:lvl4pPr marL="2438038" lvl="3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4pPr>
            <a:lvl5pPr marL="3047544" lvl="4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5pPr>
            <a:lvl6pPr marL="3657051" lvl="5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6pPr>
            <a:lvl7pPr marL="4266560" lvl="6" indent="-423269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4876069" lvl="7" indent="-423269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5485582" lvl="8" indent="-423269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r>
              <a:rPr lang="en-US" dirty="0"/>
              <a:t>Content here</a:t>
            </a:r>
          </a:p>
          <a:p>
            <a:r>
              <a:rPr lang="en-US" dirty="0"/>
              <a:t>Content here</a:t>
            </a:r>
          </a:p>
          <a:p>
            <a:pPr lvl="1"/>
            <a:r>
              <a:rPr lang="en-US" dirty="0"/>
              <a:t>Content here</a:t>
            </a:r>
          </a:p>
          <a:p>
            <a:pPr lvl="2"/>
            <a:r>
              <a:rPr lang="en-US" dirty="0"/>
              <a:t>Content here</a:t>
            </a:r>
          </a:p>
          <a:p>
            <a:pPr lvl="3"/>
            <a:r>
              <a:rPr lang="en-US" dirty="0"/>
              <a:t>Content here</a:t>
            </a:r>
          </a:p>
          <a:p>
            <a:pPr lvl="4"/>
            <a:r>
              <a:rPr lang="en-US" dirty="0" err="1"/>
              <a:t>Conetent</a:t>
            </a:r>
            <a:r>
              <a:rPr lang="en-US" dirty="0"/>
              <a:t> here</a:t>
            </a:r>
          </a:p>
          <a:p>
            <a:pPr lvl="5"/>
            <a:r>
              <a:rPr lang="en-US" dirty="0"/>
              <a:t>Content here</a:t>
            </a:r>
          </a:p>
        </p:txBody>
      </p:sp>
      <p:pic>
        <p:nvPicPr>
          <p:cNvPr id="7" name="Picture 6" descr="A white skull and crossbones with a smiley face with Skull and Bones in the background&#10;&#10;Description automatically generated">
            <a:extLst>
              <a:ext uri="{FF2B5EF4-FFF2-40B4-BE49-F238E27FC236}">
                <a16:creationId xmlns:a16="http://schemas.microsoft.com/office/drawing/2014/main" id="{EB2948A8-1420-40A3-A566-F7DB2F9B7D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41403" y="-29919"/>
            <a:ext cx="1228299" cy="1069809"/>
          </a:xfrm>
          <a:prstGeom prst="rect">
            <a:avLst/>
          </a:prstGeom>
        </p:spPr>
      </p:pic>
      <p:pic>
        <p:nvPicPr>
          <p:cNvPr id="12" name="Picture 11" descr="A black and white logo with a smiley face and crossbones&#10;&#10;Description automatically generated">
            <a:extLst>
              <a:ext uri="{FF2B5EF4-FFF2-40B4-BE49-F238E27FC236}">
                <a16:creationId xmlns:a16="http://schemas.microsoft.com/office/drawing/2014/main" id="{924AFDB2-6E10-4D60-A7DE-32C53497F2D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66535" y="-32123"/>
            <a:ext cx="1496940" cy="1496940"/>
          </a:xfrm>
          <a:prstGeom prst="rect">
            <a:avLst/>
          </a:prstGeom>
        </p:spPr>
      </p:pic>
      <p:pic>
        <p:nvPicPr>
          <p:cNvPr id="21" name="Picture 20" descr="A white letter on a black background&#10;&#10;Description automatically generated">
            <a:extLst>
              <a:ext uri="{FF2B5EF4-FFF2-40B4-BE49-F238E27FC236}">
                <a16:creationId xmlns:a16="http://schemas.microsoft.com/office/drawing/2014/main" id="{FCBCB11D-CC5A-4138-A5D8-ADEC993815C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6399860"/>
            <a:ext cx="2183907" cy="458139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2B0E278-7A2E-4235-9948-BDFFEB215DA0}"/>
              </a:ext>
            </a:extLst>
          </p:cNvPr>
          <p:cNvSpPr txBox="1"/>
          <p:nvPr userDrawn="1"/>
        </p:nvSpPr>
        <p:spPr>
          <a:xfrm>
            <a:off x="2355046" y="6439101"/>
            <a:ext cx="9629808" cy="37965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b="0" i="0" dirty="0">
                <a:solidFill>
                  <a:srgbClr val="FEFDFE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jalla One" panose="020B0604020202020204" charset="0"/>
              </a:rPr>
              <a:t>Advanced ROP Framework: Pushing ROP to Its Limits</a:t>
            </a:r>
            <a:endParaRPr lang="en-US" b="0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jalla One" panose="020B060402020202020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black bg" userDrawn="1">
  <p:cSld name="TITLE_AND_BODY_1">
    <p:bg>
      <p:bgPr>
        <a:solidFill>
          <a:schemeClr val="tx1"/>
        </a:solid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skull and crossbones with a smiley face&#10;&#10;Description automatically generated">
            <a:extLst>
              <a:ext uri="{FF2B5EF4-FFF2-40B4-BE49-F238E27FC236}">
                <a16:creationId xmlns:a16="http://schemas.microsoft.com/office/drawing/2014/main" id="{FD563BF0-7E9B-4562-B113-A39CF1838AD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66535" y="-34799"/>
            <a:ext cx="1499616" cy="1499616"/>
          </a:xfrm>
          <a:prstGeom prst="rect">
            <a:avLst/>
          </a:prstGeom>
        </p:spPr>
      </p:pic>
      <p:sp>
        <p:nvSpPr>
          <p:cNvPr id="6" name="Google Shape;17;p4">
            <a:extLst>
              <a:ext uri="{FF2B5EF4-FFF2-40B4-BE49-F238E27FC236}">
                <a16:creationId xmlns:a16="http://schemas.microsoft.com/office/drawing/2014/main" id="{3743BFE9-8871-41DF-8EA3-A18A60068BCB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659469" y="220600"/>
            <a:ext cx="8067667" cy="76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 sz="480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9pPr>
          </a:lstStyle>
          <a:p>
            <a:r>
              <a:rPr lang="en-US" dirty="0"/>
              <a:t>title</a:t>
            </a:r>
            <a:endParaRPr dirty="0"/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5C675D16-F7BD-49DA-A7C6-476468C781F3}"/>
              </a:ext>
            </a:extLst>
          </p:cNvPr>
          <p:cNvSpPr txBox="1">
            <a:spLocks noGrp="1"/>
          </p:cNvSpPr>
          <p:nvPr>
            <p:ph type="body" idx="1" hasCustomPrompt="1"/>
          </p:nvPr>
        </p:nvSpPr>
        <p:spPr>
          <a:xfrm>
            <a:off x="1412667" y="1109141"/>
            <a:ext cx="8747200" cy="5190065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609507" lvl="0" indent="-457131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800"/>
              <a:buFont typeface="Wingdings" panose="05000000000000000000" pitchFamily="2" charset="2"/>
              <a:buChar char="§"/>
              <a:defRPr sz="2400">
                <a:solidFill>
                  <a:schemeClr val="bg1"/>
                </a:solidFill>
              </a:defRPr>
            </a:lvl1pPr>
            <a:lvl2pPr marL="1219020" lvl="1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828528" lvl="2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3pPr>
            <a:lvl4pPr marL="2438038" lvl="3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4pPr>
            <a:lvl5pPr marL="3047544" lvl="4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5pPr>
            <a:lvl6pPr marL="3657051" lvl="5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6pPr>
            <a:lvl7pPr marL="4266560" lvl="6" indent="-423269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4876069" lvl="7" indent="-423269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5485582" lvl="8" indent="-423269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r>
              <a:rPr lang="en-US" dirty="0"/>
              <a:t>Content here</a:t>
            </a:r>
          </a:p>
          <a:p>
            <a:r>
              <a:rPr lang="en-US" dirty="0"/>
              <a:t>Content here</a:t>
            </a:r>
          </a:p>
          <a:p>
            <a:pPr lvl="1"/>
            <a:r>
              <a:rPr lang="en-US" dirty="0"/>
              <a:t>Content here</a:t>
            </a:r>
          </a:p>
          <a:p>
            <a:pPr lvl="2"/>
            <a:r>
              <a:rPr lang="en-US" dirty="0"/>
              <a:t>Content here</a:t>
            </a:r>
          </a:p>
          <a:p>
            <a:pPr lvl="3"/>
            <a:r>
              <a:rPr lang="en-US" dirty="0"/>
              <a:t>Content here</a:t>
            </a:r>
          </a:p>
          <a:p>
            <a:pPr lvl="4"/>
            <a:r>
              <a:rPr lang="en-US" dirty="0" err="1"/>
              <a:t>Conetent</a:t>
            </a:r>
            <a:r>
              <a:rPr lang="en-US" dirty="0"/>
              <a:t> here</a:t>
            </a:r>
          </a:p>
          <a:p>
            <a:pPr lvl="5"/>
            <a:r>
              <a:rPr lang="en-US" dirty="0"/>
              <a:t>Content here</a:t>
            </a:r>
          </a:p>
        </p:txBody>
      </p:sp>
      <p:pic>
        <p:nvPicPr>
          <p:cNvPr id="8" name="Picture 7" descr="A white skull and crossbones with a smiley face with Skull and Bones in the background&#10;&#10;Description automatically generated">
            <a:extLst>
              <a:ext uri="{FF2B5EF4-FFF2-40B4-BE49-F238E27FC236}">
                <a16:creationId xmlns:a16="http://schemas.microsoft.com/office/drawing/2014/main" id="{69049457-987B-4AD1-BC74-7F2A4E784C8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41403" y="-29919"/>
            <a:ext cx="1228299" cy="1069809"/>
          </a:xfrm>
          <a:prstGeom prst="rect">
            <a:avLst/>
          </a:prstGeom>
        </p:spPr>
      </p:pic>
      <p:pic>
        <p:nvPicPr>
          <p:cNvPr id="10" name="Picture 9" descr="A white letter on a black background&#10;&#10;Description automatically generated">
            <a:extLst>
              <a:ext uri="{FF2B5EF4-FFF2-40B4-BE49-F238E27FC236}">
                <a16:creationId xmlns:a16="http://schemas.microsoft.com/office/drawing/2014/main" id="{3F3B1468-7753-41D3-AE0B-0DCFD492CE9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6399860"/>
            <a:ext cx="2183907" cy="45813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5232FAD-3835-4E2D-8A96-B854DBC39A06}"/>
              </a:ext>
            </a:extLst>
          </p:cNvPr>
          <p:cNvSpPr txBox="1"/>
          <p:nvPr userDrawn="1"/>
        </p:nvSpPr>
        <p:spPr>
          <a:xfrm>
            <a:off x="2355046" y="6439101"/>
            <a:ext cx="9629808" cy="37965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b="0" i="0" dirty="0">
                <a:solidFill>
                  <a:srgbClr val="FEFDFE"/>
                </a:solidFill>
                <a:effectLst>
                  <a:glow rad="228600">
                    <a:schemeClr val="accent2">
                      <a:satMod val="175000"/>
                      <a:alpha val="71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jalla One" panose="020B0604020202020204" charset="0"/>
              </a:rPr>
              <a:t>Advanced ROP Framework: Pushing ROP to Its Limits</a:t>
            </a:r>
            <a:endParaRPr lang="en-US" b="0" dirty="0">
              <a:effectLst>
                <a:glow rad="228600">
                  <a:schemeClr val="accent2">
                    <a:satMod val="175000"/>
                    <a:alpha val="71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jalla One" panose="020B060402020202020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black bg" preserve="1" userDrawn="1">
  <p:cSld name="1_Title and body black bg">
    <p:bg>
      <p:bgPr>
        <a:solidFill>
          <a:schemeClr val="tx1"/>
        </a:solid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white skull and crossbones with a smiley face&#10;&#10;Description automatically generated">
            <a:extLst>
              <a:ext uri="{FF2B5EF4-FFF2-40B4-BE49-F238E27FC236}">
                <a16:creationId xmlns:a16="http://schemas.microsoft.com/office/drawing/2014/main" id="{A11C30B8-5FF0-4A8C-8D46-24B44F13134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66535" y="-34799"/>
            <a:ext cx="1499616" cy="1499616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5" name="Google Shape;17;p4">
            <a:extLst>
              <a:ext uri="{FF2B5EF4-FFF2-40B4-BE49-F238E27FC236}">
                <a16:creationId xmlns:a16="http://schemas.microsoft.com/office/drawing/2014/main" id="{91AF645C-A53E-43CB-8D16-B2947F465A1D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659469" y="220600"/>
            <a:ext cx="8067667" cy="76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 sz="480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9pPr>
          </a:lstStyle>
          <a:p>
            <a:r>
              <a:rPr lang="en-US" dirty="0"/>
              <a:t>title</a:t>
            </a:r>
            <a:endParaRPr dirty="0"/>
          </a:p>
        </p:txBody>
      </p:sp>
      <p:pic>
        <p:nvPicPr>
          <p:cNvPr id="7" name="Picture 6" descr="A white skull and crossbones with a smiley face with Skull and Bones in the background&#10;&#10;Description automatically generated">
            <a:extLst>
              <a:ext uri="{FF2B5EF4-FFF2-40B4-BE49-F238E27FC236}">
                <a16:creationId xmlns:a16="http://schemas.microsoft.com/office/drawing/2014/main" id="{8FEE1815-8B56-41AF-82B5-FD5805F164D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41403" y="-29919"/>
            <a:ext cx="1228299" cy="1069809"/>
          </a:xfrm>
          <a:prstGeom prst="rect">
            <a:avLst/>
          </a:prstGeom>
        </p:spPr>
      </p:pic>
      <p:pic>
        <p:nvPicPr>
          <p:cNvPr id="8" name="Picture 7" descr="A white letter on a black background&#10;&#10;Description automatically generated">
            <a:extLst>
              <a:ext uri="{FF2B5EF4-FFF2-40B4-BE49-F238E27FC236}">
                <a16:creationId xmlns:a16="http://schemas.microsoft.com/office/drawing/2014/main" id="{B4EB0CED-7FB7-42AB-AADA-D257FF3A1CA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6399860"/>
            <a:ext cx="2183907" cy="458139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9037FA2-3433-4102-91A2-E53635208C16}"/>
              </a:ext>
            </a:extLst>
          </p:cNvPr>
          <p:cNvSpPr txBox="1"/>
          <p:nvPr userDrawn="1"/>
        </p:nvSpPr>
        <p:spPr>
          <a:xfrm>
            <a:off x="2355046" y="6439101"/>
            <a:ext cx="9629808" cy="37965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b="0" i="0" dirty="0">
                <a:solidFill>
                  <a:srgbClr val="FEFDFE"/>
                </a:solidFill>
                <a:effectLst>
                  <a:glow rad="228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jalla One" panose="020B0604020202020204" charset="0"/>
              </a:rPr>
              <a:t>Advanced ROP Framework: Pushing ROP to Its Limits</a:t>
            </a:r>
            <a:endParaRPr lang="en-US" b="0" dirty="0">
              <a:effectLst>
                <a:glow rad="228600">
                  <a:srgbClr val="FF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jalla One" panose="020B0604020202020204" charset="0"/>
            </a:endParaRPr>
          </a:p>
        </p:txBody>
      </p:sp>
      <p:sp>
        <p:nvSpPr>
          <p:cNvPr id="10" name="Google Shape;18;p4">
            <a:extLst>
              <a:ext uri="{FF2B5EF4-FFF2-40B4-BE49-F238E27FC236}">
                <a16:creationId xmlns:a16="http://schemas.microsoft.com/office/drawing/2014/main" id="{84C71939-2D88-4E06-9273-4431D12D1D52}"/>
              </a:ext>
            </a:extLst>
          </p:cNvPr>
          <p:cNvSpPr txBox="1">
            <a:spLocks noGrp="1"/>
          </p:cNvSpPr>
          <p:nvPr>
            <p:ph type="body" idx="1" hasCustomPrompt="1"/>
          </p:nvPr>
        </p:nvSpPr>
        <p:spPr>
          <a:xfrm>
            <a:off x="1412667" y="1109141"/>
            <a:ext cx="8747200" cy="5190065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609507" lvl="0" indent="-457131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800"/>
              <a:buFont typeface="Wingdings" panose="05000000000000000000" pitchFamily="2" charset="2"/>
              <a:buChar char="§"/>
              <a:defRPr sz="2400">
                <a:solidFill>
                  <a:schemeClr val="bg1"/>
                </a:solidFill>
              </a:defRPr>
            </a:lvl1pPr>
            <a:lvl2pPr marL="1219020" lvl="1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828528" lvl="2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3pPr>
            <a:lvl4pPr marL="2438038" lvl="3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4pPr>
            <a:lvl5pPr marL="3047544" lvl="4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5pPr>
            <a:lvl6pPr marL="3657051" lvl="5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6pPr>
            <a:lvl7pPr marL="4266560" lvl="6" indent="-423269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4876069" lvl="7" indent="-423269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5485582" lvl="8" indent="-423269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r>
              <a:rPr lang="en-US" dirty="0"/>
              <a:t>Content here</a:t>
            </a:r>
          </a:p>
          <a:p>
            <a:r>
              <a:rPr lang="en-US" dirty="0"/>
              <a:t>Content here</a:t>
            </a:r>
          </a:p>
          <a:p>
            <a:pPr lvl="1"/>
            <a:r>
              <a:rPr lang="en-US" dirty="0"/>
              <a:t>Content here</a:t>
            </a:r>
          </a:p>
          <a:p>
            <a:pPr lvl="2"/>
            <a:r>
              <a:rPr lang="en-US" dirty="0"/>
              <a:t>Content here</a:t>
            </a:r>
          </a:p>
          <a:p>
            <a:pPr lvl="3"/>
            <a:r>
              <a:rPr lang="en-US" dirty="0"/>
              <a:t>Content here</a:t>
            </a:r>
          </a:p>
          <a:p>
            <a:pPr lvl="4"/>
            <a:r>
              <a:rPr lang="en-US" dirty="0" err="1"/>
              <a:t>Conetent</a:t>
            </a:r>
            <a:r>
              <a:rPr lang="en-US" dirty="0"/>
              <a:t> here</a:t>
            </a:r>
          </a:p>
          <a:p>
            <a:pPr lvl="5"/>
            <a:r>
              <a:rPr lang="en-US" dirty="0"/>
              <a:t>Content here</a:t>
            </a:r>
          </a:p>
        </p:txBody>
      </p:sp>
    </p:spTree>
    <p:extLst>
      <p:ext uri="{BB962C8B-B14F-4D97-AF65-F5344CB8AC3E}">
        <p14:creationId xmlns:p14="http://schemas.microsoft.com/office/powerpoint/2010/main" val="3589508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black bg" preserve="1" userDrawn="1">
  <p:cSld name="1_Title and body black bg">
    <p:bg>
      <p:bgPr>
        <a:solidFill>
          <a:schemeClr val="tx1"/>
        </a:solid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hite skull and crossbones with a smiley face&#10;&#10;Description automatically generated">
            <a:extLst>
              <a:ext uri="{FF2B5EF4-FFF2-40B4-BE49-F238E27FC236}">
                <a16:creationId xmlns:a16="http://schemas.microsoft.com/office/drawing/2014/main" id="{FB5DD39B-B38D-4507-9208-308C0ACDEA0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66535" y="-34798"/>
            <a:ext cx="1499616" cy="1499616"/>
          </a:xfrm>
          <a:prstGeom prst="rect">
            <a:avLst/>
          </a:prstGeom>
        </p:spPr>
      </p:pic>
      <p:sp>
        <p:nvSpPr>
          <p:cNvPr id="8" name="Google Shape;17;p4">
            <a:extLst>
              <a:ext uri="{FF2B5EF4-FFF2-40B4-BE49-F238E27FC236}">
                <a16:creationId xmlns:a16="http://schemas.microsoft.com/office/drawing/2014/main" id="{FD48F080-EC1D-4BDB-9258-1A43A16D443A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659469" y="220601"/>
            <a:ext cx="8067667" cy="76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 sz="480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9pPr>
          </a:lstStyle>
          <a:p>
            <a:r>
              <a:rPr lang="en-US" dirty="0"/>
              <a:t>title</a:t>
            </a:r>
            <a:endParaRPr dirty="0"/>
          </a:p>
        </p:txBody>
      </p:sp>
      <p:pic>
        <p:nvPicPr>
          <p:cNvPr id="10" name="Picture 9" descr="A white skull and crossbones with a smiley face with Skull and Bones in the background&#10;&#10;Description automatically generated">
            <a:extLst>
              <a:ext uri="{FF2B5EF4-FFF2-40B4-BE49-F238E27FC236}">
                <a16:creationId xmlns:a16="http://schemas.microsoft.com/office/drawing/2014/main" id="{08E22025-4E65-42E0-80FE-F2E08F55323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41403" y="-29918"/>
            <a:ext cx="1228299" cy="1069809"/>
          </a:xfrm>
          <a:prstGeom prst="rect">
            <a:avLst/>
          </a:prstGeom>
        </p:spPr>
      </p:pic>
      <p:sp>
        <p:nvSpPr>
          <p:cNvPr id="13" name="Google Shape;18;p4">
            <a:extLst>
              <a:ext uri="{FF2B5EF4-FFF2-40B4-BE49-F238E27FC236}">
                <a16:creationId xmlns:a16="http://schemas.microsoft.com/office/drawing/2014/main" id="{2B60ACFA-9D0D-4462-8A43-31031DC7ECB0}"/>
              </a:ext>
            </a:extLst>
          </p:cNvPr>
          <p:cNvSpPr txBox="1">
            <a:spLocks noGrp="1"/>
          </p:cNvSpPr>
          <p:nvPr>
            <p:ph type="body" idx="1" hasCustomPrompt="1"/>
          </p:nvPr>
        </p:nvSpPr>
        <p:spPr>
          <a:xfrm>
            <a:off x="1412667" y="1109141"/>
            <a:ext cx="8747200" cy="5190065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609507" lvl="0" indent="-457131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800"/>
              <a:buFont typeface="Wingdings" panose="05000000000000000000" pitchFamily="2" charset="2"/>
              <a:buChar char="§"/>
              <a:defRPr sz="2400">
                <a:solidFill>
                  <a:schemeClr val="bg1"/>
                </a:solidFill>
              </a:defRPr>
            </a:lvl1pPr>
            <a:lvl2pPr marL="1219020" lvl="1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828528" lvl="2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3pPr>
            <a:lvl4pPr marL="2438038" lvl="3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4pPr>
            <a:lvl5pPr marL="3047544" lvl="4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5pPr>
            <a:lvl6pPr marL="3657051" lvl="5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6pPr>
            <a:lvl7pPr marL="4266560" lvl="6" indent="-423269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4876069" lvl="7" indent="-423269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5485582" lvl="8" indent="-423269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r>
              <a:rPr lang="en-US" dirty="0"/>
              <a:t>Content here</a:t>
            </a:r>
          </a:p>
          <a:p>
            <a:r>
              <a:rPr lang="en-US" dirty="0"/>
              <a:t>Content here</a:t>
            </a:r>
          </a:p>
          <a:p>
            <a:pPr lvl="1"/>
            <a:r>
              <a:rPr lang="en-US" dirty="0"/>
              <a:t>Content here</a:t>
            </a:r>
          </a:p>
          <a:p>
            <a:pPr lvl="2"/>
            <a:r>
              <a:rPr lang="en-US" dirty="0"/>
              <a:t>Content here</a:t>
            </a:r>
          </a:p>
          <a:p>
            <a:pPr lvl="3"/>
            <a:r>
              <a:rPr lang="en-US" dirty="0"/>
              <a:t>Content here</a:t>
            </a:r>
          </a:p>
          <a:p>
            <a:pPr lvl="4"/>
            <a:r>
              <a:rPr lang="en-US" dirty="0" err="1"/>
              <a:t>Conetent</a:t>
            </a:r>
            <a:r>
              <a:rPr lang="en-US" dirty="0"/>
              <a:t> here</a:t>
            </a:r>
          </a:p>
          <a:p>
            <a:pPr lvl="5"/>
            <a:r>
              <a:rPr lang="en-US" dirty="0"/>
              <a:t>Content here</a:t>
            </a:r>
          </a:p>
        </p:txBody>
      </p:sp>
    </p:spTree>
    <p:extLst>
      <p:ext uri="{BB962C8B-B14F-4D97-AF65-F5344CB8AC3E}">
        <p14:creationId xmlns:p14="http://schemas.microsoft.com/office/powerpoint/2010/main" val="3347383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black bg" preserve="1" userDrawn="1">
  <p:cSld name="clearMinimal2">
    <p:bg>
      <p:bgPr>
        <a:solidFill>
          <a:schemeClr val="tx1"/>
        </a:solid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skull and crossbones with a smiley face&#10;&#10;Description automatically generated">
            <a:extLst>
              <a:ext uri="{FF2B5EF4-FFF2-40B4-BE49-F238E27FC236}">
                <a16:creationId xmlns:a16="http://schemas.microsoft.com/office/drawing/2014/main" id="{EA990D07-CA0B-47D9-B42C-BF1A9BEA9BD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66535" y="-34799"/>
            <a:ext cx="1499616" cy="1499616"/>
          </a:xfrm>
          <a:prstGeom prst="rect">
            <a:avLst/>
          </a:prstGeom>
          <a:effectLst>
            <a:glow rad="88900">
              <a:srgbClr val="00FF00"/>
            </a:glow>
          </a:effectLst>
        </p:spPr>
      </p:pic>
      <p:sp>
        <p:nvSpPr>
          <p:cNvPr id="7" name="Google Shape;17;p4">
            <a:extLst>
              <a:ext uri="{FF2B5EF4-FFF2-40B4-BE49-F238E27FC236}">
                <a16:creationId xmlns:a16="http://schemas.microsoft.com/office/drawing/2014/main" id="{1A29E424-F270-4A9F-9D40-C8BBD6EED947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659469" y="220600"/>
            <a:ext cx="8067667" cy="76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 sz="480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9pPr>
          </a:lstStyle>
          <a:p>
            <a:r>
              <a:rPr lang="en-US" dirty="0"/>
              <a:t>title</a:t>
            </a:r>
            <a:endParaRPr dirty="0"/>
          </a:p>
        </p:txBody>
      </p:sp>
      <p:pic>
        <p:nvPicPr>
          <p:cNvPr id="9" name="Picture 8" descr="A white skull and crossbones with a smiley face with Skull and Bones in the background&#10;&#10;Description automatically generated">
            <a:extLst>
              <a:ext uri="{FF2B5EF4-FFF2-40B4-BE49-F238E27FC236}">
                <a16:creationId xmlns:a16="http://schemas.microsoft.com/office/drawing/2014/main" id="{9FBBB94F-F0ED-4FD4-86EE-B70A1531D23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41403" y="-29919"/>
            <a:ext cx="1228299" cy="1069809"/>
          </a:xfrm>
          <a:prstGeom prst="rect">
            <a:avLst/>
          </a:prstGeom>
          <a:effectLst>
            <a:glow rad="228600">
              <a:srgbClr val="00FFFF">
                <a:alpha val="68000"/>
              </a:srgbClr>
            </a:glow>
          </a:effectLst>
        </p:spPr>
      </p:pic>
      <p:pic>
        <p:nvPicPr>
          <p:cNvPr id="10" name="Picture 9" descr="A white letter on a black background&#10;&#10;Description automatically generated">
            <a:extLst>
              <a:ext uri="{FF2B5EF4-FFF2-40B4-BE49-F238E27FC236}">
                <a16:creationId xmlns:a16="http://schemas.microsoft.com/office/drawing/2014/main" id="{75CD6A62-49C2-4AA2-BE3D-1DB9F9C8386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6399860"/>
            <a:ext cx="2183907" cy="458139"/>
          </a:xfrm>
          <a:prstGeom prst="rect">
            <a:avLst/>
          </a:prstGeom>
          <a:effectLst/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7D4F225-9A05-4703-8F66-9C7945B5210E}"/>
              </a:ext>
            </a:extLst>
          </p:cNvPr>
          <p:cNvSpPr txBox="1"/>
          <p:nvPr userDrawn="1"/>
        </p:nvSpPr>
        <p:spPr>
          <a:xfrm>
            <a:off x="2355046" y="6439101"/>
            <a:ext cx="9629808" cy="37965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b="0" i="0" dirty="0">
                <a:solidFill>
                  <a:srgbClr val="00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jalla One" panose="020B0604020202020204" charset="0"/>
              </a:rPr>
              <a:t>Advanced ROP Framework: Pushing ROP to Its Limits</a:t>
            </a:r>
            <a:endParaRPr lang="en-US" b="0" dirty="0">
              <a:solidFill>
                <a:srgbClr val="00FFFF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jalla One" panose="020B0604020202020204" charset="0"/>
            </a:endParaRPr>
          </a:p>
        </p:txBody>
      </p:sp>
      <p:sp>
        <p:nvSpPr>
          <p:cNvPr id="13" name="Google Shape;18;p4">
            <a:extLst>
              <a:ext uri="{FF2B5EF4-FFF2-40B4-BE49-F238E27FC236}">
                <a16:creationId xmlns:a16="http://schemas.microsoft.com/office/drawing/2014/main" id="{72B5DA72-89D8-4638-AEDC-FA225A63B4A2}"/>
              </a:ext>
            </a:extLst>
          </p:cNvPr>
          <p:cNvSpPr txBox="1">
            <a:spLocks noGrp="1"/>
          </p:cNvSpPr>
          <p:nvPr>
            <p:ph type="body" idx="1" hasCustomPrompt="1"/>
          </p:nvPr>
        </p:nvSpPr>
        <p:spPr>
          <a:xfrm>
            <a:off x="1412667" y="1109141"/>
            <a:ext cx="8747200" cy="5190065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609507" lvl="0" indent="-457131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800"/>
              <a:buFont typeface="Wingdings" panose="05000000000000000000" pitchFamily="2" charset="2"/>
              <a:buChar char="§"/>
              <a:defRPr sz="2400">
                <a:solidFill>
                  <a:schemeClr val="bg1"/>
                </a:solidFill>
              </a:defRPr>
            </a:lvl1pPr>
            <a:lvl2pPr marL="1219020" lvl="1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828528" lvl="2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3pPr>
            <a:lvl4pPr marL="2438038" lvl="3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4pPr>
            <a:lvl5pPr marL="3047544" lvl="4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5pPr>
            <a:lvl6pPr marL="3657051" lvl="5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6pPr>
            <a:lvl7pPr marL="4266560" lvl="6" indent="-423269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4876069" lvl="7" indent="-423269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5485582" lvl="8" indent="-423269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r>
              <a:rPr lang="en-US" dirty="0"/>
              <a:t>Content here</a:t>
            </a:r>
          </a:p>
          <a:p>
            <a:r>
              <a:rPr lang="en-US" dirty="0"/>
              <a:t>Content here</a:t>
            </a:r>
          </a:p>
          <a:p>
            <a:pPr lvl="1"/>
            <a:r>
              <a:rPr lang="en-US" dirty="0"/>
              <a:t>Content here</a:t>
            </a:r>
          </a:p>
          <a:p>
            <a:pPr lvl="2"/>
            <a:r>
              <a:rPr lang="en-US" dirty="0"/>
              <a:t>Content here</a:t>
            </a:r>
          </a:p>
          <a:p>
            <a:pPr lvl="3"/>
            <a:r>
              <a:rPr lang="en-US" dirty="0"/>
              <a:t>Content here</a:t>
            </a:r>
          </a:p>
          <a:p>
            <a:pPr lvl="4"/>
            <a:r>
              <a:rPr lang="en-US" dirty="0" err="1"/>
              <a:t>Conetent</a:t>
            </a:r>
            <a:r>
              <a:rPr lang="en-US" dirty="0"/>
              <a:t> here</a:t>
            </a:r>
          </a:p>
          <a:p>
            <a:pPr lvl="5"/>
            <a:r>
              <a:rPr lang="en-US" dirty="0"/>
              <a:t>Content here</a:t>
            </a:r>
          </a:p>
        </p:txBody>
      </p:sp>
    </p:spTree>
    <p:extLst>
      <p:ext uri="{BB962C8B-B14F-4D97-AF65-F5344CB8AC3E}">
        <p14:creationId xmlns:p14="http://schemas.microsoft.com/office/powerpoint/2010/main" val="2822473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skull and crossbones with a smiley face with Skull and Bones in the background&#10;&#10;Description automatically generated">
            <a:extLst>
              <a:ext uri="{FF2B5EF4-FFF2-40B4-BE49-F238E27FC236}">
                <a16:creationId xmlns:a16="http://schemas.microsoft.com/office/drawing/2014/main" id="{42C80E66-F45D-41D4-885D-30E1A70B66E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84017" y="76638"/>
            <a:ext cx="767071" cy="668094"/>
          </a:xfrm>
          <a:prstGeom prst="rect">
            <a:avLst/>
          </a:prstGeom>
          <a:effectLst>
            <a:glow rad="228600">
              <a:srgbClr val="00FFFF">
                <a:alpha val="68000"/>
              </a:srgbClr>
            </a:glow>
          </a:effectLst>
        </p:spPr>
      </p:pic>
      <p:sp>
        <p:nvSpPr>
          <p:cNvPr id="9" name="Google Shape;18;p4">
            <a:extLst>
              <a:ext uri="{FF2B5EF4-FFF2-40B4-BE49-F238E27FC236}">
                <a16:creationId xmlns:a16="http://schemas.microsoft.com/office/drawing/2014/main" id="{71D20899-0E99-43B1-83F6-A1092780D819}"/>
              </a:ext>
            </a:extLst>
          </p:cNvPr>
          <p:cNvSpPr txBox="1">
            <a:spLocks noGrp="1"/>
          </p:cNvSpPr>
          <p:nvPr>
            <p:ph type="body" idx="1" hasCustomPrompt="1"/>
          </p:nvPr>
        </p:nvSpPr>
        <p:spPr>
          <a:xfrm>
            <a:off x="1412667" y="1109141"/>
            <a:ext cx="8747200" cy="5190065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609507" lvl="0" indent="-457131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800"/>
              <a:buFont typeface="Wingdings" panose="05000000000000000000" pitchFamily="2" charset="2"/>
              <a:buChar char="§"/>
              <a:defRPr sz="2400">
                <a:solidFill>
                  <a:schemeClr val="bg1"/>
                </a:solidFill>
              </a:defRPr>
            </a:lvl1pPr>
            <a:lvl2pPr marL="1219020" lvl="1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828528" lvl="2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3pPr>
            <a:lvl4pPr marL="2438038" lvl="3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4pPr>
            <a:lvl5pPr marL="3047544" lvl="4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5pPr>
            <a:lvl6pPr marL="3657051" lvl="5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6pPr>
            <a:lvl7pPr marL="4266560" lvl="6" indent="-423269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4876069" lvl="7" indent="-423269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5485582" lvl="8" indent="-423269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r>
              <a:rPr lang="en-US" dirty="0"/>
              <a:t>Content here</a:t>
            </a:r>
          </a:p>
          <a:p>
            <a:r>
              <a:rPr lang="en-US" dirty="0"/>
              <a:t>Content here</a:t>
            </a:r>
          </a:p>
          <a:p>
            <a:pPr lvl="1"/>
            <a:r>
              <a:rPr lang="en-US" dirty="0"/>
              <a:t>Content here</a:t>
            </a:r>
          </a:p>
          <a:p>
            <a:pPr lvl="2"/>
            <a:r>
              <a:rPr lang="en-US" dirty="0"/>
              <a:t>Content here</a:t>
            </a:r>
          </a:p>
          <a:p>
            <a:pPr lvl="3"/>
            <a:r>
              <a:rPr lang="en-US" dirty="0"/>
              <a:t>Content here</a:t>
            </a:r>
          </a:p>
          <a:p>
            <a:pPr lvl="4"/>
            <a:r>
              <a:rPr lang="en-US" dirty="0" err="1"/>
              <a:t>Conetent</a:t>
            </a:r>
            <a:r>
              <a:rPr lang="en-US" dirty="0"/>
              <a:t> here</a:t>
            </a:r>
          </a:p>
          <a:p>
            <a:pPr lvl="5"/>
            <a:r>
              <a:rPr lang="en-US" dirty="0"/>
              <a:t>Content here</a:t>
            </a:r>
          </a:p>
        </p:txBody>
      </p:sp>
      <p:pic>
        <p:nvPicPr>
          <p:cNvPr id="10" name="Picture 9" descr="A white skull and crossbones with a smiley face&#10;&#10;Description automatically generated">
            <a:extLst>
              <a:ext uri="{FF2B5EF4-FFF2-40B4-BE49-F238E27FC236}">
                <a16:creationId xmlns:a16="http://schemas.microsoft.com/office/drawing/2014/main" id="{768B58C0-1E29-48ED-8F1C-D824EE1708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885825" cy="885825"/>
          </a:xfrm>
          <a:prstGeom prst="rect">
            <a:avLst/>
          </a:prstGeom>
          <a:effectLst/>
        </p:spPr>
      </p:pic>
      <p:sp>
        <p:nvSpPr>
          <p:cNvPr id="11" name="Google Shape;17;p4">
            <a:extLst>
              <a:ext uri="{FF2B5EF4-FFF2-40B4-BE49-F238E27FC236}">
                <a16:creationId xmlns:a16="http://schemas.microsoft.com/office/drawing/2014/main" id="{6F862B81-5814-49A3-A653-CA4E96CAFD62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659469" y="220600"/>
            <a:ext cx="8067667" cy="76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 sz="480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9pPr>
          </a:lstStyle>
          <a:p>
            <a:r>
              <a:rPr lang="en-US" dirty="0"/>
              <a:t>title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82215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Black">
  <p:cSld name="TITLE_AND_BODY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2AECDBB-9CFF-65C2-7C99-222A0022575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12674" y="210486"/>
            <a:ext cx="4419505" cy="32715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BAFE0FC-DE35-FCA5-4104-DAD8BAE0BE6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33545" y="5936503"/>
            <a:ext cx="9251275" cy="9271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46D88C0-7C06-119F-0B37-A561E74A53D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5400000">
            <a:off x="-1196908" y="4600651"/>
            <a:ext cx="3733800" cy="9271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black bg" preserve="1" userDrawn="1">
  <p:cSld name="1_Title and body black b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7;p4">
            <a:extLst>
              <a:ext uri="{FF2B5EF4-FFF2-40B4-BE49-F238E27FC236}">
                <a16:creationId xmlns:a16="http://schemas.microsoft.com/office/drawing/2014/main" id="{2B246A52-D10D-CFDD-EE4A-F9E1744421DF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659469" y="220600"/>
            <a:ext cx="8067667" cy="763600"/>
          </a:xfrm>
          <a:prstGeom prst="rect">
            <a:avLst/>
          </a:prstGeom>
          <a:effectLst>
            <a:glow rad="228600">
              <a:srgbClr val="00FFFF">
                <a:alpha val="40000"/>
              </a:srgbClr>
            </a:glow>
            <a:outerShdw blurRad="50800" dist="50800" dir="6600000" algn="ctr" rotWithShape="0">
              <a:srgbClr val="B21117"/>
            </a:outerShdw>
            <a:softEdge rad="0"/>
          </a:effectLst>
        </p:spPr>
        <p:txBody>
          <a:bodyPr spcFirstLastPara="1" wrap="square" lIns="0" tIns="0" rIns="0" bIns="0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 sz="4800">
                <a:solidFill>
                  <a:schemeClr val="bg1"/>
                </a:solidFill>
                <a:effectLst>
                  <a:outerShdw blurRad="50800" dist="38100" dir="5400000" algn="t" rotWithShape="0">
                    <a:srgbClr val="00FF00"/>
                  </a:outerShdw>
                </a:effectLs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9pPr>
          </a:lstStyle>
          <a:p>
            <a:r>
              <a:rPr lang="en-US" dirty="0"/>
              <a:t>title</a:t>
            </a:r>
            <a:endParaRPr dirty="0"/>
          </a:p>
        </p:txBody>
      </p:sp>
      <p:sp>
        <p:nvSpPr>
          <p:cNvPr id="19" name="Google Shape;23;p5">
            <a:extLst>
              <a:ext uri="{FF2B5EF4-FFF2-40B4-BE49-F238E27FC236}">
                <a16:creationId xmlns:a16="http://schemas.microsoft.com/office/drawing/2014/main" id="{8B2832C0-46E4-644E-E941-26ED1D6664F0}"/>
              </a:ext>
            </a:extLst>
          </p:cNvPr>
          <p:cNvSpPr txBox="1">
            <a:spLocks noGrp="1"/>
          </p:cNvSpPr>
          <p:nvPr>
            <p:ph type="body" idx="1" hasCustomPrompt="1"/>
          </p:nvPr>
        </p:nvSpPr>
        <p:spPr>
          <a:xfrm>
            <a:off x="1385580" y="1064455"/>
            <a:ext cx="8747200" cy="5085737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38126" lvl="0" indent="-28575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Wingdings" panose="05000000000000000000" pitchFamily="2" charset="2"/>
              <a:buChar char="§"/>
              <a:defRPr sz="2400">
                <a:solidFill>
                  <a:schemeClr val="lt1"/>
                </a:solidFill>
              </a:defRPr>
            </a:lvl1pPr>
            <a:lvl2pPr marL="1219020" lvl="1" indent="-423269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828528" lvl="2" indent="-423269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2438038" lvl="3" indent="-423269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3047544" lvl="4" indent="-423269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3657051" lvl="5" indent="-423269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4266560" lvl="6" indent="-423269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4876069" lvl="7" indent="-423269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5485582" lvl="8" indent="-423269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r>
              <a:rPr lang="en-US" dirty="0"/>
              <a:t>Content here</a:t>
            </a:r>
          </a:p>
        </p:txBody>
      </p:sp>
      <p:pic>
        <p:nvPicPr>
          <p:cNvPr id="3" name="Picture 2" descr="Icon&#10;&#10;Description automatically generated with medium confidence">
            <a:extLst>
              <a:ext uri="{FF2B5EF4-FFF2-40B4-BE49-F238E27FC236}">
                <a16:creationId xmlns:a16="http://schemas.microsoft.com/office/drawing/2014/main" id="{7B8E4674-DC29-F6F5-3167-4249096B09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49394" y="0"/>
            <a:ext cx="1742606" cy="3344826"/>
          </a:xfrm>
          <a:prstGeom prst="rect">
            <a:avLst/>
          </a:prstGeom>
        </p:spPr>
      </p:pic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96427FEE-FAD7-595C-E1DB-2A03EA4D420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1"/>
            <a:ext cx="1513379" cy="2209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78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White">
  <p:cSld name="TITLE_AND_BODY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C82B57A-3ACA-E1E4-B3BD-0B016CC2F6B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12674" y="197600"/>
            <a:ext cx="3547679" cy="32733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10B6D04-ABBA-591B-DDFB-95262B7532E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5972" y="5936503"/>
            <a:ext cx="9238845" cy="7239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1BE78AF-5A5C-55DE-C644-E07CB755E3A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5400000">
            <a:off x="-1148800" y="4563235"/>
            <a:ext cx="3725968" cy="8635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193A7B0-8EB3-F4FA-5436-AF90494D17C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12674" y="197600"/>
            <a:ext cx="3547679" cy="327333"/>
          </a:xfrm>
          <a:prstGeom prst="rect">
            <a:avLst/>
          </a:prstGeom>
        </p:spPr>
      </p:pic>
      <p:sp>
        <p:nvSpPr>
          <p:cNvPr id="30" name="Google Shape;30;p8"/>
          <p:cNvSpPr txBox="1">
            <a:spLocks noGrp="1"/>
          </p:cNvSpPr>
          <p:nvPr>
            <p:ph type="title"/>
          </p:nvPr>
        </p:nvSpPr>
        <p:spPr>
          <a:xfrm>
            <a:off x="1412667" y="921500"/>
            <a:ext cx="8255200" cy="76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body" idx="1"/>
          </p:nvPr>
        </p:nvSpPr>
        <p:spPr>
          <a:xfrm>
            <a:off x="1412667" y="1905800"/>
            <a:ext cx="4001600" cy="3988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609507" lvl="0" indent="-40634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>
                <a:solidFill>
                  <a:schemeClr val="dk1"/>
                </a:solidFill>
              </a:defRPr>
            </a:lvl1pPr>
            <a:lvl2pPr marL="1219020" lvl="1" indent="-40634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600">
                <a:solidFill>
                  <a:schemeClr val="dk1"/>
                </a:solidFill>
              </a:defRPr>
            </a:lvl2pPr>
            <a:lvl3pPr marL="1828528" lvl="2" indent="-40634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600">
                <a:solidFill>
                  <a:schemeClr val="dk1"/>
                </a:solidFill>
              </a:defRPr>
            </a:lvl3pPr>
            <a:lvl4pPr marL="2438038" lvl="3" indent="-40634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>
                <a:solidFill>
                  <a:schemeClr val="dk1"/>
                </a:solidFill>
              </a:defRPr>
            </a:lvl4pPr>
            <a:lvl5pPr marL="3047544" lvl="4" indent="-40634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600">
                <a:solidFill>
                  <a:schemeClr val="dk1"/>
                </a:solidFill>
              </a:defRPr>
            </a:lvl5pPr>
            <a:lvl6pPr marL="3657051" lvl="5" indent="-40634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600">
                <a:solidFill>
                  <a:schemeClr val="dk1"/>
                </a:solidFill>
              </a:defRPr>
            </a:lvl6pPr>
            <a:lvl7pPr marL="4266560" lvl="6" indent="-40634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>
                <a:solidFill>
                  <a:schemeClr val="dk1"/>
                </a:solidFill>
              </a:defRPr>
            </a:lvl7pPr>
            <a:lvl8pPr marL="4876069" lvl="7" indent="-40634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600">
                <a:solidFill>
                  <a:schemeClr val="dk1"/>
                </a:solidFill>
              </a:defRPr>
            </a:lvl8pPr>
            <a:lvl9pPr marL="5485582" lvl="8" indent="-40634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2" name="Google Shape;32;p8"/>
          <p:cNvSpPr txBox="1">
            <a:spLocks noGrp="1"/>
          </p:cNvSpPr>
          <p:nvPr>
            <p:ph type="body" idx="2"/>
          </p:nvPr>
        </p:nvSpPr>
        <p:spPr>
          <a:xfrm>
            <a:off x="6354633" y="1905800"/>
            <a:ext cx="4001600" cy="3988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609507" lvl="0" indent="-40634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>
                <a:solidFill>
                  <a:schemeClr val="dk1"/>
                </a:solidFill>
              </a:defRPr>
            </a:lvl1pPr>
            <a:lvl2pPr marL="1219020" lvl="1" indent="-40634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600">
                <a:solidFill>
                  <a:schemeClr val="dk1"/>
                </a:solidFill>
              </a:defRPr>
            </a:lvl2pPr>
            <a:lvl3pPr marL="1828528" lvl="2" indent="-40634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600">
                <a:solidFill>
                  <a:schemeClr val="dk1"/>
                </a:solidFill>
              </a:defRPr>
            </a:lvl3pPr>
            <a:lvl4pPr marL="2438038" lvl="3" indent="-40634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>
                <a:solidFill>
                  <a:schemeClr val="dk1"/>
                </a:solidFill>
              </a:defRPr>
            </a:lvl4pPr>
            <a:lvl5pPr marL="3047544" lvl="4" indent="-40634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600">
                <a:solidFill>
                  <a:schemeClr val="dk1"/>
                </a:solidFill>
              </a:defRPr>
            </a:lvl5pPr>
            <a:lvl6pPr marL="3657051" lvl="5" indent="-40634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600">
                <a:solidFill>
                  <a:schemeClr val="dk1"/>
                </a:solidFill>
              </a:defRPr>
            </a:lvl6pPr>
            <a:lvl7pPr marL="4266560" lvl="6" indent="-40634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>
                <a:solidFill>
                  <a:schemeClr val="dk1"/>
                </a:solidFill>
              </a:defRPr>
            </a:lvl7pPr>
            <a:lvl8pPr marL="4876069" lvl="7" indent="-40634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600">
                <a:solidFill>
                  <a:schemeClr val="dk1"/>
                </a:solidFill>
              </a:defRPr>
            </a:lvl8pPr>
            <a:lvl9pPr marL="5485582" lvl="8" indent="-40634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600">
                <a:solidFill>
                  <a:schemeClr val="dk1"/>
                </a:solidFill>
              </a:defRPr>
            </a:lvl9pPr>
          </a:lstStyle>
          <a:p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28817D5-7914-221E-9BDD-03F376B99D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5972" y="5936503"/>
            <a:ext cx="9238845" cy="7239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A035377-D398-B003-6D43-F2E6939EC7F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5400000">
            <a:off x="-1148800" y="4563235"/>
            <a:ext cx="3725968" cy="8635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body, and image" type="titleOnly">
  <p:cSld name="TITLE_ONL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BD2C2FF-46E6-0CEE-9357-E1E03321EC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12674" y="197600"/>
            <a:ext cx="3547679" cy="32733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098648A-1EDF-B8D7-6BA2-68C7681C2E5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5972" y="5936503"/>
            <a:ext cx="9238845" cy="7239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DF07097-D62B-5AE0-7D01-4E264A02C0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5400000">
            <a:off x="-1221644" y="4735847"/>
            <a:ext cx="3725968" cy="863575"/>
          </a:xfrm>
          <a:prstGeom prst="rect">
            <a:avLst/>
          </a:prstGeom>
        </p:spPr>
      </p:pic>
      <p:sp>
        <p:nvSpPr>
          <p:cNvPr id="34" name="Google Shape;34;p9"/>
          <p:cNvSpPr txBox="1">
            <a:spLocks noGrp="1"/>
          </p:cNvSpPr>
          <p:nvPr>
            <p:ph type="title"/>
          </p:nvPr>
        </p:nvSpPr>
        <p:spPr>
          <a:xfrm>
            <a:off x="1412667" y="921500"/>
            <a:ext cx="3952800" cy="11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body" idx="1"/>
          </p:nvPr>
        </p:nvSpPr>
        <p:spPr>
          <a:xfrm>
            <a:off x="1412667" y="2893233"/>
            <a:ext cx="3952800" cy="305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609507" lvl="0" indent="-423269" rtl="0">
              <a:spcBef>
                <a:spcPts val="0"/>
              </a:spcBef>
              <a:spcAft>
                <a:spcPts val="0"/>
              </a:spcAft>
              <a:buClr>
                <a:srgbClr val="6A6C6F"/>
              </a:buClr>
              <a:buSzPts val="1400"/>
              <a:buChar char="●"/>
              <a:defRPr sz="1867">
                <a:solidFill>
                  <a:srgbClr val="6A6C6F"/>
                </a:solidFill>
              </a:defRPr>
            </a:lvl1pPr>
            <a:lvl2pPr marL="1219020" lvl="1" indent="-389410" rtl="0">
              <a:spcBef>
                <a:spcPts val="0"/>
              </a:spcBef>
              <a:spcAft>
                <a:spcPts val="0"/>
              </a:spcAft>
              <a:buClr>
                <a:srgbClr val="6A6C6F"/>
              </a:buClr>
              <a:buSzPts val="1000"/>
              <a:buChar char="○"/>
              <a:defRPr sz="1333">
                <a:solidFill>
                  <a:srgbClr val="6A6C6F"/>
                </a:solidFill>
              </a:defRPr>
            </a:lvl2pPr>
            <a:lvl3pPr marL="1828528" lvl="2" indent="-389410" rtl="0">
              <a:spcBef>
                <a:spcPts val="0"/>
              </a:spcBef>
              <a:spcAft>
                <a:spcPts val="0"/>
              </a:spcAft>
              <a:buClr>
                <a:srgbClr val="6A6C6F"/>
              </a:buClr>
              <a:buSzPts val="1000"/>
              <a:buChar char="■"/>
              <a:defRPr sz="1333">
                <a:solidFill>
                  <a:srgbClr val="6A6C6F"/>
                </a:solidFill>
              </a:defRPr>
            </a:lvl3pPr>
            <a:lvl4pPr marL="2438038" lvl="3" indent="-389410" rtl="0">
              <a:spcBef>
                <a:spcPts val="0"/>
              </a:spcBef>
              <a:spcAft>
                <a:spcPts val="0"/>
              </a:spcAft>
              <a:buClr>
                <a:srgbClr val="6A6C6F"/>
              </a:buClr>
              <a:buSzPts val="1000"/>
              <a:buChar char="●"/>
              <a:defRPr sz="1333">
                <a:solidFill>
                  <a:srgbClr val="6A6C6F"/>
                </a:solidFill>
              </a:defRPr>
            </a:lvl4pPr>
            <a:lvl5pPr marL="3047544" lvl="4" indent="-389410" rtl="0">
              <a:spcBef>
                <a:spcPts val="0"/>
              </a:spcBef>
              <a:spcAft>
                <a:spcPts val="0"/>
              </a:spcAft>
              <a:buClr>
                <a:srgbClr val="6A6C6F"/>
              </a:buClr>
              <a:buSzPts val="1000"/>
              <a:buChar char="○"/>
              <a:defRPr sz="1333">
                <a:solidFill>
                  <a:srgbClr val="6A6C6F"/>
                </a:solidFill>
              </a:defRPr>
            </a:lvl5pPr>
            <a:lvl6pPr marL="3657051" lvl="5" indent="-389410" rtl="0">
              <a:spcBef>
                <a:spcPts val="0"/>
              </a:spcBef>
              <a:spcAft>
                <a:spcPts val="0"/>
              </a:spcAft>
              <a:buClr>
                <a:srgbClr val="6A6C6F"/>
              </a:buClr>
              <a:buSzPts val="1000"/>
              <a:buChar char="■"/>
              <a:defRPr sz="1333">
                <a:solidFill>
                  <a:srgbClr val="6A6C6F"/>
                </a:solidFill>
              </a:defRPr>
            </a:lvl6pPr>
            <a:lvl7pPr marL="4266560" lvl="6" indent="-389410" rtl="0">
              <a:spcBef>
                <a:spcPts val="0"/>
              </a:spcBef>
              <a:spcAft>
                <a:spcPts val="0"/>
              </a:spcAft>
              <a:buClr>
                <a:srgbClr val="6A6C6F"/>
              </a:buClr>
              <a:buSzPts val="1000"/>
              <a:buChar char="●"/>
              <a:defRPr sz="1333">
                <a:solidFill>
                  <a:srgbClr val="6A6C6F"/>
                </a:solidFill>
              </a:defRPr>
            </a:lvl7pPr>
            <a:lvl8pPr marL="4876069" lvl="7" indent="-389410" rtl="0">
              <a:spcBef>
                <a:spcPts val="0"/>
              </a:spcBef>
              <a:spcAft>
                <a:spcPts val="0"/>
              </a:spcAft>
              <a:buClr>
                <a:srgbClr val="6A6C6F"/>
              </a:buClr>
              <a:buSzPts val="1000"/>
              <a:buChar char="○"/>
              <a:defRPr sz="1333">
                <a:solidFill>
                  <a:srgbClr val="6A6C6F"/>
                </a:solidFill>
              </a:defRPr>
            </a:lvl8pPr>
            <a:lvl9pPr marL="5485582" lvl="8" indent="-389410" rtl="0">
              <a:spcBef>
                <a:spcPts val="0"/>
              </a:spcBef>
              <a:spcAft>
                <a:spcPts val="0"/>
              </a:spcAft>
              <a:buClr>
                <a:srgbClr val="6A6C6F"/>
              </a:buClr>
              <a:buSzPts val="1000"/>
              <a:buChar char="■"/>
              <a:defRPr sz="1333">
                <a:solidFill>
                  <a:srgbClr val="6A6C6F"/>
                </a:solidFill>
              </a:defRPr>
            </a:lvl9pPr>
          </a:lstStyle>
          <a:p>
            <a:endParaRPr dirty="0"/>
          </a:p>
        </p:txBody>
      </p:sp>
      <p:sp>
        <p:nvSpPr>
          <p:cNvPr id="37" name="Google Shape;37;p9"/>
          <p:cNvSpPr>
            <a:spLocks noGrp="1"/>
          </p:cNvSpPr>
          <p:nvPr>
            <p:ph type="pic" idx="2"/>
          </p:nvPr>
        </p:nvSpPr>
        <p:spPr>
          <a:xfrm>
            <a:off x="5931933" y="290300"/>
            <a:ext cx="4366800" cy="56544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720A372-ABFB-6259-E8B7-33B67398270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33545" y="5936503"/>
            <a:ext cx="9251275" cy="9271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DD65184-95B4-F62F-A5FF-7C9126ED190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5400000">
            <a:off x="-1196908" y="4600651"/>
            <a:ext cx="3733800" cy="927100"/>
          </a:xfrm>
          <a:prstGeom prst="rect">
            <a:avLst/>
          </a:prstGeom>
        </p:spPr>
      </p:pic>
      <p:sp>
        <p:nvSpPr>
          <p:cNvPr id="39" name="Google Shape;39;p10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</a:defRPr>
            </a:lvl9pPr>
          </a:lstStyle>
          <a:p>
            <a:r>
              <a:rPr dirty="0"/>
              <a:t>xx%</a:t>
            </a:r>
          </a:p>
        </p:txBody>
      </p:sp>
      <p:sp>
        <p:nvSpPr>
          <p:cNvPr id="40" name="Google Shape;40;p10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609507" lvl="0" indent="-45713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1219020" lvl="1" indent="-423269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828528" lvl="2" indent="-423269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2438038" lvl="3" indent="-423269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3047544" lvl="4" indent="-423269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3657051" lvl="5" indent="-423269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4266560" lvl="6" indent="-423269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4876069" lvl="7" indent="-423269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5485582" lvl="8" indent="-423269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solidFill>
          <a:schemeClr val="tx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504833" y="4240700"/>
            <a:ext cx="10866800" cy="137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6933">
                <a:solidFill>
                  <a:srgbClr val="000000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6933">
                <a:solidFill>
                  <a:srgbClr val="000000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6933">
                <a:solidFill>
                  <a:srgbClr val="000000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6933">
                <a:solidFill>
                  <a:srgbClr val="000000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6933">
                <a:solidFill>
                  <a:srgbClr val="000000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6933">
                <a:solidFill>
                  <a:srgbClr val="000000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6933">
                <a:solidFill>
                  <a:srgbClr val="000000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6933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 hasCustomPrompt="1"/>
          </p:nvPr>
        </p:nvSpPr>
        <p:spPr>
          <a:xfrm>
            <a:off x="504833" y="5931933"/>
            <a:ext cx="10866800" cy="404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800"/>
              <a:buNone/>
              <a:defRPr>
                <a:solidFill>
                  <a:schemeClr val="bg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800"/>
              <a:buNone/>
              <a:defRPr sz="2400">
                <a:solidFill>
                  <a:srgbClr val="9E9E9E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800"/>
              <a:buNone/>
              <a:defRPr sz="2400">
                <a:solidFill>
                  <a:srgbClr val="9E9E9E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800"/>
              <a:buNone/>
              <a:defRPr sz="2400">
                <a:solidFill>
                  <a:srgbClr val="9E9E9E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800"/>
              <a:buNone/>
              <a:defRPr sz="2400">
                <a:solidFill>
                  <a:srgbClr val="9E9E9E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800"/>
              <a:buNone/>
              <a:defRPr sz="2400">
                <a:solidFill>
                  <a:srgbClr val="9E9E9E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800"/>
              <a:buNone/>
              <a:defRPr sz="2400">
                <a:solidFill>
                  <a:srgbClr val="9E9E9E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800"/>
              <a:buNone/>
              <a:defRPr sz="2400">
                <a:solidFill>
                  <a:srgbClr val="9E9E9E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800"/>
              <a:buNone/>
              <a:defRPr sz="2400">
                <a:solidFill>
                  <a:srgbClr val="9E9E9E"/>
                </a:solidFill>
              </a:defRPr>
            </a:lvl9pPr>
          </a:lstStyle>
          <a:p>
            <a:r>
              <a:rPr lang="en-US" dirty="0"/>
              <a:t>s</a:t>
            </a:r>
            <a:endParaRPr dirty="0"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11870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white bg" userDrawn="1">
  <p:cSld name="Title and body white bg">
    <p:bg>
      <p:bgPr>
        <a:solidFill>
          <a:srgbClr val="C00000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 hasCustomPrompt="1"/>
          </p:nvPr>
        </p:nvSpPr>
        <p:spPr>
          <a:xfrm>
            <a:off x="1659469" y="220600"/>
            <a:ext cx="8067667" cy="76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 sz="480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9pPr>
          </a:lstStyle>
          <a:p>
            <a:r>
              <a:rPr lang="en-US" dirty="0"/>
              <a:t>title</a:t>
            </a:r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 hasCustomPrompt="1"/>
          </p:nvPr>
        </p:nvSpPr>
        <p:spPr>
          <a:xfrm>
            <a:off x="1412667" y="1109141"/>
            <a:ext cx="8747200" cy="5190065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609507" lvl="0" indent="-457131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800"/>
              <a:buFont typeface="Wingdings" panose="05000000000000000000" pitchFamily="2" charset="2"/>
              <a:buChar char="§"/>
              <a:defRPr sz="2400">
                <a:solidFill>
                  <a:schemeClr val="bg1"/>
                </a:solidFill>
              </a:defRPr>
            </a:lvl1pPr>
            <a:lvl2pPr marL="1219020" lvl="1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828528" lvl="2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3pPr>
            <a:lvl4pPr marL="2438038" lvl="3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4pPr>
            <a:lvl5pPr marL="3047544" lvl="4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5pPr>
            <a:lvl6pPr marL="3657051" lvl="5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6pPr>
            <a:lvl7pPr marL="4266560" lvl="6" indent="-423269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4876069" lvl="7" indent="-423269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5485582" lvl="8" indent="-423269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r>
              <a:rPr lang="en-US" dirty="0"/>
              <a:t>Content here</a:t>
            </a:r>
          </a:p>
          <a:p>
            <a:r>
              <a:rPr lang="en-US" dirty="0"/>
              <a:t>Content here</a:t>
            </a:r>
          </a:p>
          <a:p>
            <a:pPr lvl="1"/>
            <a:r>
              <a:rPr lang="en-US" dirty="0"/>
              <a:t>Content here</a:t>
            </a:r>
          </a:p>
          <a:p>
            <a:pPr lvl="2"/>
            <a:r>
              <a:rPr lang="en-US" dirty="0"/>
              <a:t>Content here</a:t>
            </a:r>
          </a:p>
          <a:p>
            <a:pPr lvl="3"/>
            <a:r>
              <a:rPr lang="en-US" dirty="0"/>
              <a:t>Content here</a:t>
            </a:r>
          </a:p>
          <a:p>
            <a:pPr lvl="4"/>
            <a:r>
              <a:rPr lang="en-US" dirty="0" err="1"/>
              <a:t>Conetent</a:t>
            </a:r>
            <a:r>
              <a:rPr lang="en-US" dirty="0"/>
              <a:t> here</a:t>
            </a:r>
          </a:p>
          <a:p>
            <a:pPr lvl="5"/>
            <a:r>
              <a:rPr lang="en-US" dirty="0"/>
              <a:t>Content here</a:t>
            </a:r>
          </a:p>
        </p:txBody>
      </p:sp>
      <p:pic>
        <p:nvPicPr>
          <p:cNvPr id="7" name="Picture 6" descr="A white skull and crossbones with a smiley face with Skull and Bones in the background&#10;&#10;Description automatically generated">
            <a:extLst>
              <a:ext uri="{FF2B5EF4-FFF2-40B4-BE49-F238E27FC236}">
                <a16:creationId xmlns:a16="http://schemas.microsoft.com/office/drawing/2014/main" id="{EB2948A8-1420-40A3-A566-F7DB2F9B7D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41403" y="-29919"/>
            <a:ext cx="1228299" cy="1069809"/>
          </a:xfrm>
          <a:prstGeom prst="rect">
            <a:avLst/>
          </a:prstGeom>
        </p:spPr>
      </p:pic>
      <p:pic>
        <p:nvPicPr>
          <p:cNvPr id="12" name="Picture 11" descr="A black and white logo with a smiley face and crossbones&#10;&#10;Description automatically generated">
            <a:extLst>
              <a:ext uri="{FF2B5EF4-FFF2-40B4-BE49-F238E27FC236}">
                <a16:creationId xmlns:a16="http://schemas.microsoft.com/office/drawing/2014/main" id="{924AFDB2-6E10-4D60-A7DE-32C53497F2D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66535" y="-32123"/>
            <a:ext cx="1496940" cy="1496940"/>
          </a:xfrm>
          <a:prstGeom prst="rect">
            <a:avLst/>
          </a:prstGeom>
        </p:spPr>
      </p:pic>
      <p:pic>
        <p:nvPicPr>
          <p:cNvPr id="21" name="Picture 20" descr="A white letter on a black background&#10;&#10;Description automatically generated">
            <a:extLst>
              <a:ext uri="{FF2B5EF4-FFF2-40B4-BE49-F238E27FC236}">
                <a16:creationId xmlns:a16="http://schemas.microsoft.com/office/drawing/2014/main" id="{FCBCB11D-CC5A-4138-A5D8-ADEC993815C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6399860"/>
            <a:ext cx="2183907" cy="458139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2B0E278-7A2E-4235-9948-BDFFEB215DA0}"/>
              </a:ext>
            </a:extLst>
          </p:cNvPr>
          <p:cNvSpPr txBox="1"/>
          <p:nvPr userDrawn="1"/>
        </p:nvSpPr>
        <p:spPr>
          <a:xfrm>
            <a:off x="2355046" y="6439101"/>
            <a:ext cx="9629808" cy="37965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b="0" i="0" dirty="0">
                <a:solidFill>
                  <a:srgbClr val="FEFDFE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jalla One" panose="020B0604020202020204" charset="0"/>
              </a:rPr>
              <a:t>Advanced ROP Framework: Pushing ROP to Its Limits</a:t>
            </a:r>
            <a:endParaRPr lang="en-US" b="0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jalla One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63064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black bg" userDrawn="1">
  <p:cSld name="Title and body black bg">
    <p:bg>
      <p:bgPr>
        <a:solidFill>
          <a:schemeClr val="tx1"/>
        </a:solid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skull and crossbones with a smiley face&#10;&#10;Description automatically generated">
            <a:extLst>
              <a:ext uri="{FF2B5EF4-FFF2-40B4-BE49-F238E27FC236}">
                <a16:creationId xmlns:a16="http://schemas.microsoft.com/office/drawing/2014/main" id="{FD563BF0-7E9B-4562-B113-A39CF1838AD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66535" y="-34799"/>
            <a:ext cx="1499616" cy="1499616"/>
          </a:xfrm>
          <a:prstGeom prst="rect">
            <a:avLst/>
          </a:prstGeom>
        </p:spPr>
      </p:pic>
      <p:sp>
        <p:nvSpPr>
          <p:cNvPr id="6" name="Google Shape;17;p4">
            <a:extLst>
              <a:ext uri="{FF2B5EF4-FFF2-40B4-BE49-F238E27FC236}">
                <a16:creationId xmlns:a16="http://schemas.microsoft.com/office/drawing/2014/main" id="{3743BFE9-8871-41DF-8EA3-A18A60068BCB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659469" y="220600"/>
            <a:ext cx="8067667" cy="76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 sz="480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9pPr>
          </a:lstStyle>
          <a:p>
            <a:r>
              <a:rPr lang="en-US" dirty="0"/>
              <a:t>title</a:t>
            </a:r>
            <a:endParaRPr dirty="0"/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5C675D16-F7BD-49DA-A7C6-476468C781F3}"/>
              </a:ext>
            </a:extLst>
          </p:cNvPr>
          <p:cNvSpPr txBox="1">
            <a:spLocks noGrp="1"/>
          </p:cNvSpPr>
          <p:nvPr>
            <p:ph type="body" idx="1" hasCustomPrompt="1"/>
          </p:nvPr>
        </p:nvSpPr>
        <p:spPr>
          <a:xfrm>
            <a:off x="1412667" y="1109141"/>
            <a:ext cx="8747200" cy="5190065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609507" lvl="0" indent="-457131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800"/>
              <a:buFont typeface="Wingdings" panose="05000000000000000000" pitchFamily="2" charset="2"/>
              <a:buChar char="§"/>
              <a:defRPr sz="2400">
                <a:solidFill>
                  <a:schemeClr val="bg1"/>
                </a:solidFill>
              </a:defRPr>
            </a:lvl1pPr>
            <a:lvl2pPr marL="1219020" lvl="1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828528" lvl="2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3pPr>
            <a:lvl4pPr marL="2438038" lvl="3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4pPr>
            <a:lvl5pPr marL="3047544" lvl="4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5pPr>
            <a:lvl6pPr marL="3657051" lvl="5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6pPr>
            <a:lvl7pPr marL="4266560" lvl="6" indent="-423269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4876069" lvl="7" indent="-423269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5485582" lvl="8" indent="-423269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r>
              <a:rPr lang="en-US" dirty="0"/>
              <a:t>Content here</a:t>
            </a:r>
          </a:p>
          <a:p>
            <a:r>
              <a:rPr lang="en-US" dirty="0"/>
              <a:t>Content here</a:t>
            </a:r>
          </a:p>
          <a:p>
            <a:pPr lvl="1"/>
            <a:r>
              <a:rPr lang="en-US" dirty="0"/>
              <a:t>Content here</a:t>
            </a:r>
          </a:p>
          <a:p>
            <a:pPr lvl="2"/>
            <a:r>
              <a:rPr lang="en-US" dirty="0"/>
              <a:t>Content here</a:t>
            </a:r>
          </a:p>
          <a:p>
            <a:pPr lvl="3"/>
            <a:r>
              <a:rPr lang="en-US" dirty="0"/>
              <a:t>Content here</a:t>
            </a:r>
          </a:p>
          <a:p>
            <a:pPr lvl="4"/>
            <a:r>
              <a:rPr lang="en-US" dirty="0" err="1"/>
              <a:t>Conetent</a:t>
            </a:r>
            <a:r>
              <a:rPr lang="en-US" dirty="0"/>
              <a:t> here</a:t>
            </a:r>
          </a:p>
          <a:p>
            <a:pPr lvl="5"/>
            <a:r>
              <a:rPr lang="en-US" dirty="0"/>
              <a:t>Content here</a:t>
            </a:r>
          </a:p>
        </p:txBody>
      </p:sp>
      <p:pic>
        <p:nvPicPr>
          <p:cNvPr id="8" name="Picture 7" descr="A white skull and crossbones with a smiley face with Skull and Bones in the background&#10;&#10;Description automatically generated">
            <a:extLst>
              <a:ext uri="{FF2B5EF4-FFF2-40B4-BE49-F238E27FC236}">
                <a16:creationId xmlns:a16="http://schemas.microsoft.com/office/drawing/2014/main" id="{69049457-987B-4AD1-BC74-7F2A4E784C8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41403" y="-29919"/>
            <a:ext cx="1228299" cy="1069809"/>
          </a:xfrm>
          <a:prstGeom prst="rect">
            <a:avLst/>
          </a:prstGeom>
        </p:spPr>
      </p:pic>
      <p:pic>
        <p:nvPicPr>
          <p:cNvPr id="10" name="Picture 9" descr="A white letter on a black background&#10;&#10;Description automatically generated">
            <a:extLst>
              <a:ext uri="{FF2B5EF4-FFF2-40B4-BE49-F238E27FC236}">
                <a16:creationId xmlns:a16="http://schemas.microsoft.com/office/drawing/2014/main" id="{3F3B1468-7753-41D3-AE0B-0DCFD492CE9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6399860"/>
            <a:ext cx="2183907" cy="45813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5232FAD-3835-4E2D-8A96-B854DBC39A06}"/>
              </a:ext>
            </a:extLst>
          </p:cNvPr>
          <p:cNvSpPr txBox="1"/>
          <p:nvPr userDrawn="1"/>
        </p:nvSpPr>
        <p:spPr>
          <a:xfrm>
            <a:off x="2355046" y="6439101"/>
            <a:ext cx="9629808" cy="37965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b="0" i="0" dirty="0">
                <a:solidFill>
                  <a:srgbClr val="FEFDFE"/>
                </a:solidFill>
                <a:effectLst>
                  <a:glow rad="228600">
                    <a:schemeClr val="accent2">
                      <a:satMod val="175000"/>
                      <a:alpha val="71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jalla One" panose="020B0604020202020204" charset="0"/>
              </a:rPr>
              <a:t>Advanced ROP Framework: Pushing ROP to Its Limits</a:t>
            </a:r>
            <a:endParaRPr lang="en-US" b="0" dirty="0">
              <a:effectLst>
                <a:glow rad="228600">
                  <a:schemeClr val="accent2">
                    <a:satMod val="175000"/>
                    <a:alpha val="71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jalla One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95240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black bg" preserve="1" userDrawn="1">
  <p:cSld name="1_Title and body black bg">
    <p:bg>
      <p:bgPr>
        <a:solidFill>
          <a:schemeClr val="tx1"/>
        </a:solid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white skull and crossbones with a smiley face&#10;&#10;Description automatically generated">
            <a:extLst>
              <a:ext uri="{FF2B5EF4-FFF2-40B4-BE49-F238E27FC236}">
                <a16:creationId xmlns:a16="http://schemas.microsoft.com/office/drawing/2014/main" id="{A11C30B8-5FF0-4A8C-8D46-24B44F13134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66535" y="-34799"/>
            <a:ext cx="1499616" cy="1499616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5" name="Google Shape;17;p4">
            <a:extLst>
              <a:ext uri="{FF2B5EF4-FFF2-40B4-BE49-F238E27FC236}">
                <a16:creationId xmlns:a16="http://schemas.microsoft.com/office/drawing/2014/main" id="{91AF645C-A53E-43CB-8D16-B2947F465A1D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659469" y="220600"/>
            <a:ext cx="8067667" cy="76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 sz="480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9pPr>
          </a:lstStyle>
          <a:p>
            <a:r>
              <a:rPr lang="en-US" dirty="0"/>
              <a:t>title</a:t>
            </a:r>
            <a:endParaRPr dirty="0"/>
          </a:p>
        </p:txBody>
      </p:sp>
      <p:pic>
        <p:nvPicPr>
          <p:cNvPr id="7" name="Picture 6" descr="A white skull and crossbones with a smiley face with Skull and Bones in the background&#10;&#10;Description automatically generated">
            <a:extLst>
              <a:ext uri="{FF2B5EF4-FFF2-40B4-BE49-F238E27FC236}">
                <a16:creationId xmlns:a16="http://schemas.microsoft.com/office/drawing/2014/main" id="{8FEE1815-8B56-41AF-82B5-FD5805F164D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41403" y="-29919"/>
            <a:ext cx="1228299" cy="1069809"/>
          </a:xfrm>
          <a:prstGeom prst="rect">
            <a:avLst/>
          </a:prstGeom>
        </p:spPr>
      </p:pic>
      <p:pic>
        <p:nvPicPr>
          <p:cNvPr id="8" name="Picture 7" descr="A white letter on a black background&#10;&#10;Description automatically generated">
            <a:extLst>
              <a:ext uri="{FF2B5EF4-FFF2-40B4-BE49-F238E27FC236}">
                <a16:creationId xmlns:a16="http://schemas.microsoft.com/office/drawing/2014/main" id="{B4EB0CED-7FB7-42AB-AADA-D257FF3A1CA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6399860"/>
            <a:ext cx="2183907" cy="458139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9037FA2-3433-4102-91A2-E53635208C16}"/>
              </a:ext>
            </a:extLst>
          </p:cNvPr>
          <p:cNvSpPr txBox="1"/>
          <p:nvPr userDrawn="1"/>
        </p:nvSpPr>
        <p:spPr>
          <a:xfrm>
            <a:off x="2355046" y="6439101"/>
            <a:ext cx="9629808" cy="37965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b="0" i="0" dirty="0">
                <a:solidFill>
                  <a:srgbClr val="FEFDFE"/>
                </a:solidFill>
                <a:effectLst>
                  <a:glow rad="228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jalla One" panose="020B0604020202020204" charset="0"/>
              </a:rPr>
              <a:t>Advanced ROP Framework: Pushing ROP to Its Limits</a:t>
            </a:r>
            <a:endParaRPr lang="en-US" b="0" dirty="0">
              <a:effectLst>
                <a:glow rad="228600">
                  <a:srgbClr val="FF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jalla One" panose="020B0604020202020204" charset="0"/>
            </a:endParaRPr>
          </a:p>
        </p:txBody>
      </p:sp>
      <p:sp>
        <p:nvSpPr>
          <p:cNvPr id="10" name="Google Shape;18;p4">
            <a:extLst>
              <a:ext uri="{FF2B5EF4-FFF2-40B4-BE49-F238E27FC236}">
                <a16:creationId xmlns:a16="http://schemas.microsoft.com/office/drawing/2014/main" id="{84C71939-2D88-4E06-9273-4431D12D1D52}"/>
              </a:ext>
            </a:extLst>
          </p:cNvPr>
          <p:cNvSpPr txBox="1">
            <a:spLocks noGrp="1"/>
          </p:cNvSpPr>
          <p:nvPr>
            <p:ph type="body" idx="1" hasCustomPrompt="1"/>
          </p:nvPr>
        </p:nvSpPr>
        <p:spPr>
          <a:xfrm>
            <a:off x="1412667" y="1109141"/>
            <a:ext cx="8747200" cy="5190065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609507" lvl="0" indent="-457131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800"/>
              <a:buFont typeface="Wingdings" panose="05000000000000000000" pitchFamily="2" charset="2"/>
              <a:buChar char="§"/>
              <a:defRPr sz="2400">
                <a:solidFill>
                  <a:schemeClr val="bg1"/>
                </a:solidFill>
              </a:defRPr>
            </a:lvl1pPr>
            <a:lvl2pPr marL="1219020" lvl="1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828528" lvl="2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3pPr>
            <a:lvl4pPr marL="2438038" lvl="3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4pPr>
            <a:lvl5pPr marL="3047544" lvl="4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5pPr>
            <a:lvl6pPr marL="3657051" lvl="5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6pPr>
            <a:lvl7pPr marL="4266560" lvl="6" indent="-423269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4876069" lvl="7" indent="-423269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5485582" lvl="8" indent="-423269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r>
              <a:rPr lang="en-US" dirty="0"/>
              <a:t>Content here</a:t>
            </a:r>
          </a:p>
          <a:p>
            <a:r>
              <a:rPr lang="en-US" dirty="0"/>
              <a:t>Content here</a:t>
            </a:r>
          </a:p>
          <a:p>
            <a:pPr lvl="1"/>
            <a:r>
              <a:rPr lang="en-US" dirty="0"/>
              <a:t>Content here</a:t>
            </a:r>
          </a:p>
          <a:p>
            <a:pPr lvl="2"/>
            <a:r>
              <a:rPr lang="en-US" dirty="0"/>
              <a:t>Content here</a:t>
            </a:r>
          </a:p>
          <a:p>
            <a:pPr lvl="3"/>
            <a:r>
              <a:rPr lang="en-US" dirty="0"/>
              <a:t>Content here</a:t>
            </a:r>
          </a:p>
          <a:p>
            <a:pPr lvl="4"/>
            <a:r>
              <a:rPr lang="en-US" dirty="0" err="1"/>
              <a:t>Conetent</a:t>
            </a:r>
            <a:r>
              <a:rPr lang="en-US" dirty="0"/>
              <a:t> here</a:t>
            </a:r>
          </a:p>
          <a:p>
            <a:pPr lvl="5"/>
            <a:r>
              <a:rPr lang="en-US" dirty="0"/>
              <a:t>Content here</a:t>
            </a:r>
          </a:p>
        </p:txBody>
      </p:sp>
    </p:spTree>
    <p:extLst>
      <p:ext uri="{BB962C8B-B14F-4D97-AF65-F5344CB8AC3E}">
        <p14:creationId xmlns:p14="http://schemas.microsoft.com/office/powerpoint/2010/main" val="7944590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black bg" preserve="1" userDrawn="1">
  <p:cSld name="1_Title and body black bg">
    <p:bg>
      <p:bgPr>
        <a:solidFill>
          <a:schemeClr val="tx1"/>
        </a:solid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hite skull and crossbones with a smiley face&#10;&#10;Description automatically generated">
            <a:extLst>
              <a:ext uri="{FF2B5EF4-FFF2-40B4-BE49-F238E27FC236}">
                <a16:creationId xmlns:a16="http://schemas.microsoft.com/office/drawing/2014/main" id="{FB5DD39B-B38D-4507-9208-308C0ACDEA0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66535" y="-34798"/>
            <a:ext cx="1499616" cy="1499616"/>
          </a:xfrm>
          <a:prstGeom prst="rect">
            <a:avLst/>
          </a:prstGeom>
        </p:spPr>
      </p:pic>
      <p:sp>
        <p:nvSpPr>
          <p:cNvPr id="8" name="Google Shape;17;p4">
            <a:extLst>
              <a:ext uri="{FF2B5EF4-FFF2-40B4-BE49-F238E27FC236}">
                <a16:creationId xmlns:a16="http://schemas.microsoft.com/office/drawing/2014/main" id="{FD48F080-EC1D-4BDB-9258-1A43A16D443A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659469" y="220601"/>
            <a:ext cx="8067667" cy="76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 sz="480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9pPr>
          </a:lstStyle>
          <a:p>
            <a:r>
              <a:rPr lang="en-US" dirty="0"/>
              <a:t>title</a:t>
            </a:r>
            <a:endParaRPr dirty="0"/>
          </a:p>
        </p:txBody>
      </p:sp>
      <p:pic>
        <p:nvPicPr>
          <p:cNvPr id="10" name="Picture 9" descr="A white skull and crossbones with a smiley face with Skull and Bones in the background&#10;&#10;Description automatically generated">
            <a:extLst>
              <a:ext uri="{FF2B5EF4-FFF2-40B4-BE49-F238E27FC236}">
                <a16:creationId xmlns:a16="http://schemas.microsoft.com/office/drawing/2014/main" id="{08E22025-4E65-42E0-80FE-F2E08F55323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41403" y="-29918"/>
            <a:ext cx="1228299" cy="1069809"/>
          </a:xfrm>
          <a:prstGeom prst="rect">
            <a:avLst/>
          </a:prstGeom>
        </p:spPr>
      </p:pic>
      <p:sp>
        <p:nvSpPr>
          <p:cNvPr id="13" name="Google Shape;18;p4">
            <a:extLst>
              <a:ext uri="{FF2B5EF4-FFF2-40B4-BE49-F238E27FC236}">
                <a16:creationId xmlns:a16="http://schemas.microsoft.com/office/drawing/2014/main" id="{2B60ACFA-9D0D-4462-8A43-31031DC7ECB0}"/>
              </a:ext>
            </a:extLst>
          </p:cNvPr>
          <p:cNvSpPr txBox="1">
            <a:spLocks noGrp="1"/>
          </p:cNvSpPr>
          <p:nvPr>
            <p:ph type="body" idx="1" hasCustomPrompt="1"/>
          </p:nvPr>
        </p:nvSpPr>
        <p:spPr>
          <a:xfrm>
            <a:off x="1412667" y="1109141"/>
            <a:ext cx="8747200" cy="5190065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609507" lvl="0" indent="-457131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800"/>
              <a:buFont typeface="Wingdings" panose="05000000000000000000" pitchFamily="2" charset="2"/>
              <a:buChar char="§"/>
              <a:defRPr sz="2400">
                <a:solidFill>
                  <a:schemeClr val="bg1"/>
                </a:solidFill>
              </a:defRPr>
            </a:lvl1pPr>
            <a:lvl2pPr marL="1219020" lvl="1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828528" lvl="2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3pPr>
            <a:lvl4pPr marL="2438038" lvl="3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4pPr>
            <a:lvl5pPr marL="3047544" lvl="4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5pPr>
            <a:lvl6pPr marL="3657051" lvl="5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6pPr>
            <a:lvl7pPr marL="4266560" lvl="6" indent="-423269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4876069" lvl="7" indent="-423269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5485582" lvl="8" indent="-423269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r>
              <a:rPr lang="en-US" dirty="0"/>
              <a:t>Content here</a:t>
            </a:r>
          </a:p>
          <a:p>
            <a:r>
              <a:rPr lang="en-US" dirty="0"/>
              <a:t>Content here</a:t>
            </a:r>
          </a:p>
          <a:p>
            <a:pPr lvl="1"/>
            <a:r>
              <a:rPr lang="en-US" dirty="0"/>
              <a:t>Content here</a:t>
            </a:r>
          </a:p>
          <a:p>
            <a:pPr lvl="2"/>
            <a:r>
              <a:rPr lang="en-US" dirty="0"/>
              <a:t>Content here</a:t>
            </a:r>
          </a:p>
          <a:p>
            <a:pPr lvl="3"/>
            <a:r>
              <a:rPr lang="en-US" dirty="0"/>
              <a:t>Content here</a:t>
            </a:r>
          </a:p>
          <a:p>
            <a:pPr lvl="4"/>
            <a:r>
              <a:rPr lang="en-US" dirty="0" err="1"/>
              <a:t>Conetent</a:t>
            </a:r>
            <a:r>
              <a:rPr lang="en-US" dirty="0"/>
              <a:t> here</a:t>
            </a:r>
          </a:p>
          <a:p>
            <a:pPr lvl="5"/>
            <a:r>
              <a:rPr lang="en-US" dirty="0"/>
              <a:t>Content here</a:t>
            </a:r>
          </a:p>
        </p:txBody>
      </p:sp>
    </p:spTree>
    <p:extLst>
      <p:ext uri="{BB962C8B-B14F-4D97-AF65-F5344CB8AC3E}">
        <p14:creationId xmlns:p14="http://schemas.microsoft.com/office/powerpoint/2010/main" val="21289771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black bg" preserve="1" userDrawn="1">
  <p:cSld name="1_Title and body black bg">
    <p:bg>
      <p:bgPr>
        <a:solidFill>
          <a:schemeClr val="tx1"/>
        </a:solid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skull and crossbones with a smiley face&#10;&#10;Description automatically generated">
            <a:extLst>
              <a:ext uri="{FF2B5EF4-FFF2-40B4-BE49-F238E27FC236}">
                <a16:creationId xmlns:a16="http://schemas.microsoft.com/office/drawing/2014/main" id="{EA990D07-CA0B-47D9-B42C-BF1A9BEA9BD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66535" y="-34799"/>
            <a:ext cx="1499616" cy="1499616"/>
          </a:xfrm>
          <a:prstGeom prst="rect">
            <a:avLst/>
          </a:prstGeom>
          <a:effectLst>
            <a:glow rad="88900">
              <a:srgbClr val="00FF00"/>
            </a:glow>
          </a:effectLst>
        </p:spPr>
      </p:pic>
      <p:sp>
        <p:nvSpPr>
          <p:cNvPr id="7" name="Google Shape;17;p4">
            <a:extLst>
              <a:ext uri="{FF2B5EF4-FFF2-40B4-BE49-F238E27FC236}">
                <a16:creationId xmlns:a16="http://schemas.microsoft.com/office/drawing/2014/main" id="{1A29E424-F270-4A9F-9D40-C8BBD6EED947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659469" y="220600"/>
            <a:ext cx="8067667" cy="76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 sz="480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9pPr>
          </a:lstStyle>
          <a:p>
            <a:r>
              <a:rPr lang="en-US" dirty="0"/>
              <a:t>title</a:t>
            </a:r>
            <a:endParaRPr dirty="0"/>
          </a:p>
        </p:txBody>
      </p:sp>
      <p:pic>
        <p:nvPicPr>
          <p:cNvPr id="9" name="Picture 8" descr="A white skull and crossbones with a smiley face with Skull and Bones in the background&#10;&#10;Description automatically generated">
            <a:extLst>
              <a:ext uri="{FF2B5EF4-FFF2-40B4-BE49-F238E27FC236}">
                <a16:creationId xmlns:a16="http://schemas.microsoft.com/office/drawing/2014/main" id="{9FBBB94F-F0ED-4FD4-86EE-B70A1531D23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41403" y="-29919"/>
            <a:ext cx="1228299" cy="1069809"/>
          </a:xfrm>
          <a:prstGeom prst="rect">
            <a:avLst/>
          </a:prstGeom>
          <a:effectLst>
            <a:glow rad="228600">
              <a:srgbClr val="00FFFF">
                <a:alpha val="68000"/>
              </a:srgbClr>
            </a:glow>
          </a:effectLst>
        </p:spPr>
      </p:pic>
      <p:pic>
        <p:nvPicPr>
          <p:cNvPr id="10" name="Picture 9" descr="A white letter on a black background&#10;&#10;Description automatically generated">
            <a:extLst>
              <a:ext uri="{FF2B5EF4-FFF2-40B4-BE49-F238E27FC236}">
                <a16:creationId xmlns:a16="http://schemas.microsoft.com/office/drawing/2014/main" id="{75CD6A62-49C2-4AA2-BE3D-1DB9F9C8386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6399860"/>
            <a:ext cx="2183907" cy="458139"/>
          </a:xfrm>
          <a:prstGeom prst="rect">
            <a:avLst/>
          </a:prstGeom>
          <a:effectLst/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7D4F225-9A05-4703-8F66-9C7945B5210E}"/>
              </a:ext>
            </a:extLst>
          </p:cNvPr>
          <p:cNvSpPr txBox="1"/>
          <p:nvPr userDrawn="1"/>
        </p:nvSpPr>
        <p:spPr>
          <a:xfrm>
            <a:off x="2355046" y="6439101"/>
            <a:ext cx="9629808" cy="37965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b="0" i="0" dirty="0">
                <a:solidFill>
                  <a:srgbClr val="00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jalla One" panose="020B0604020202020204" charset="0"/>
              </a:rPr>
              <a:t>Advanced ROP Framework: Pushing ROP to Its Limits</a:t>
            </a:r>
            <a:endParaRPr lang="en-US" b="0" dirty="0">
              <a:solidFill>
                <a:srgbClr val="00FFFF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jalla One" panose="020B0604020202020204" charset="0"/>
            </a:endParaRPr>
          </a:p>
        </p:txBody>
      </p:sp>
      <p:sp>
        <p:nvSpPr>
          <p:cNvPr id="13" name="Google Shape;18;p4">
            <a:extLst>
              <a:ext uri="{FF2B5EF4-FFF2-40B4-BE49-F238E27FC236}">
                <a16:creationId xmlns:a16="http://schemas.microsoft.com/office/drawing/2014/main" id="{72B5DA72-89D8-4638-AEDC-FA225A63B4A2}"/>
              </a:ext>
            </a:extLst>
          </p:cNvPr>
          <p:cNvSpPr txBox="1">
            <a:spLocks noGrp="1"/>
          </p:cNvSpPr>
          <p:nvPr>
            <p:ph type="body" idx="1" hasCustomPrompt="1"/>
          </p:nvPr>
        </p:nvSpPr>
        <p:spPr>
          <a:xfrm>
            <a:off x="1412667" y="1109141"/>
            <a:ext cx="8747200" cy="5190065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609507" lvl="0" indent="-457131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800"/>
              <a:buFont typeface="Wingdings" panose="05000000000000000000" pitchFamily="2" charset="2"/>
              <a:buChar char="§"/>
              <a:defRPr sz="2400">
                <a:solidFill>
                  <a:schemeClr val="bg1"/>
                </a:solidFill>
              </a:defRPr>
            </a:lvl1pPr>
            <a:lvl2pPr marL="1219020" lvl="1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828528" lvl="2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3pPr>
            <a:lvl4pPr marL="2438038" lvl="3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4pPr>
            <a:lvl5pPr marL="3047544" lvl="4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5pPr>
            <a:lvl6pPr marL="3657051" lvl="5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6pPr>
            <a:lvl7pPr marL="4266560" lvl="6" indent="-423269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4876069" lvl="7" indent="-423269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5485582" lvl="8" indent="-423269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r>
              <a:rPr lang="en-US" dirty="0"/>
              <a:t>Content here</a:t>
            </a:r>
          </a:p>
          <a:p>
            <a:r>
              <a:rPr lang="en-US" dirty="0"/>
              <a:t>Content here</a:t>
            </a:r>
          </a:p>
          <a:p>
            <a:pPr lvl="1"/>
            <a:r>
              <a:rPr lang="en-US" dirty="0"/>
              <a:t>Content here</a:t>
            </a:r>
          </a:p>
          <a:p>
            <a:pPr lvl="2"/>
            <a:r>
              <a:rPr lang="en-US" dirty="0"/>
              <a:t>Content here</a:t>
            </a:r>
          </a:p>
          <a:p>
            <a:pPr lvl="3"/>
            <a:r>
              <a:rPr lang="en-US" dirty="0"/>
              <a:t>Content here</a:t>
            </a:r>
          </a:p>
          <a:p>
            <a:pPr lvl="4"/>
            <a:r>
              <a:rPr lang="en-US" dirty="0" err="1"/>
              <a:t>Conetent</a:t>
            </a:r>
            <a:r>
              <a:rPr lang="en-US" dirty="0"/>
              <a:t> here</a:t>
            </a:r>
          </a:p>
          <a:p>
            <a:pPr lvl="5"/>
            <a:r>
              <a:rPr lang="en-US" dirty="0"/>
              <a:t>Content here</a:t>
            </a:r>
          </a:p>
        </p:txBody>
      </p:sp>
    </p:spTree>
    <p:extLst>
      <p:ext uri="{BB962C8B-B14F-4D97-AF65-F5344CB8AC3E}">
        <p14:creationId xmlns:p14="http://schemas.microsoft.com/office/powerpoint/2010/main" val="40189313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skull and crossbones with a smiley face with Skull and Bones in the background&#10;&#10;Description automatically generated">
            <a:extLst>
              <a:ext uri="{FF2B5EF4-FFF2-40B4-BE49-F238E27FC236}">
                <a16:creationId xmlns:a16="http://schemas.microsoft.com/office/drawing/2014/main" id="{42C80E66-F45D-41D4-885D-30E1A70B66E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84017" y="76638"/>
            <a:ext cx="767071" cy="668094"/>
          </a:xfrm>
          <a:prstGeom prst="rect">
            <a:avLst/>
          </a:prstGeom>
          <a:effectLst>
            <a:glow rad="228600">
              <a:srgbClr val="00FFFF">
                <a:alpha val="68000"/>
              </a:srgbClr>
            </a:glow>
          </a:effectLst>
        </p:spPr>
      </p:pic>
      <p:sp>
        <p:nvSpPr>
          <p:cNvPr id="9" name="Google Shape;18;p4">
            <a:extLst>
              <a:ext uri="{FF2B5EF4-FFF2-40B4-BE49-F238E27FC236}">
                <a16:creationId xmlns:a16="http://schemas.microsoft.com/office/drawing/2014/main" id="{71D20899-0E99-43B1-83F6-A1092780D819}"/>
              </a:ext>
            </a:extLst>
          </p:cNvPr>
          <p:cNvSpPr txBox="1">
            <a:spLocks noGrp="1"/>
          </p:cNvSpPr>
          <p:nvPr>
            <p:ph type="body" idx="1" hasCustomPrompt="1"/>
          </p:nvPr>
        </p:nvSpPr>
        <p:spPr>
          <a:xfrm>
            <a:off x="1412667" y="1109141"/>
            <a:ext cx="8747200" cy="5190065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609507" lvl="0" indent="-457131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800"/>
              <a:buFont typeface="Wingdings" panose="05000000000000000000" pitchFamily="2" charset="2"/>
              <a:buChar char="§"/>
              <a:defRPr sz="2400">
                <a:solidFill>
                  <a:schemeClr val="bg1"/>
                </a:solidFill>
              </a:defRPr>
            </a:lvl1pPr>
            <a:lvl2pPr marL="1219020" lvl="1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828528" lvl="2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3pPr>
            <a:lvl4pPr marL="2438038" lvl="3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4pPr>
            <a:lvl5pPr marL="3047544" lvl="4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5pPr>
            <a:lvl6pPr marL="3657051" lvl="5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6pPr>
            <a:lvl7pPr marL="4266560" lvl="6" indent="-423269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4876069" lvl="7" indent="-423269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5485582" lvl="8" indent="-423269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r>
              <a:rPr lang="en-US" dirty="0"/>
              <a:t>Content here</a:t>
            </a:r>
          </a:p>
          <a:p>
            <a:r>
              <a:rPr lang="en-US" dirty="0"/>
              <a:t>Content here</a:t>
            </a:r>
          </a:p>
          <a:p>
            <a:pPr lvl="1"/>
            <a:r>
              <a:rPr lang="en-US" dirty="0"/>
              <a:t>Content here</a:t>
            </a:r>
          </a:p>
          <a:p>
            <a:pPr lvl="2"/>
            <a:r>
              <a:rPr lang="en-US" dirty="0"/>
              <a:t>Content here</a:t>
            </a:r>
          </a:p>
          <a:p>
            <a:pPr lvl="3"/>
            <a:r>
              <a:rPr lang="en-US" dirty="0"/>
              <a:t>Content here</a:t>
            </a:r>
          </a:p>
          <a:p>
            <a:pPr lvl="4"/>
            <a:r>
              <a:rPr lang="en-US" dirty="0" err="1"/>
              <a:t>Conetent</a:t>
            </a:r>
            <a:r>
              <a:rPr lang="en-US" dirty="0"/>
              <a:t> here</a:t>
            </a:r>
          </a:p>
          <a:p>
            <a:pPr lvl="5"/>
            <a:r>
              <a:rPr lang="en-US" dirty="0"/>
              <a:t>Content here</a:t>
            </a:r>
          </a:p>
        </p:txBody>
      </p:sp>
      <p:pic>
        <p:nvPicPr>
          <p:cNvPr id="10" name="Picture 9" descr="A white skull and crossbones with a smiley face&#10;&#10;Description automatically generated">
            <a:extLst>
              <a:ext uri="{FF2B5EF4-FFF2-40B4-BE49-F238E27FC236}">
                <a16:creationId xmlns:a16="http://schemas.microsoft.com/office/drawing/2014/main" id="{768B58C0-1E29-48ED-8F1C-D824EE1708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885825" cy="885825"/>
          </a:xfrm>
          <a:prstGeom prst="rect">
            <a:avLst/>
          </a:prstGeom>
          <a:effectLst/>
        </p:spPr>
      </p:pic>
      <p:sp>
        <p:nvSpPr>
          <p:cNvPr id="11" name="Google Shape;17;p4">
            <a:extLst>
              <a:ext uri="{FF2B5EF4-FFF2-40B4-BE49-F238E27FC236}">
                <a16:creationId xmlns:a16="http://schemas.microsoft.com/office/drawing/2014/main" id="{6F862B81-5814-49A3-A653-CA4E96CAFD62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659469" y="220600"/>
            <a:ext cx="8067667" cy="76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 sz="480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9pPr>
          </a:lstStyle>
          <a:p>
            <a:r>
              <a:rPr lang="en-US" dirty="0"/>
              <a:t>title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478709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Black">
  <p:cSld name="Blank Black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2AECDBB-9CFF-65C2-7C99-222A0022575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12674" y="210486"/>
            <a:ext cx="4419505" cy="32715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BAFE0FC-DE35-FCA5-4104-DAD8BAE0BE6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33545" y="5936503"/>
            <a:ext cx="9251275" cy="9271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46D88C0-7C06-119F-0B37-A561E74A53D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5400000">
            <a:off x="-1196908" y="4600651"/>
            <a:ext cx="3733800" cy="92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6069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black bg" preserve="1" userDrawn="1">
  <p:cSld name="1_Title and body black b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7;p4">
            <a:extLst>
              <a:ext uri="{FF2B5EF4-FFF2-40B4-BE49-F238E27FC236}">
                <a16:creationId xmlns:a16="http://schemas.microsoft.com/office/drawing/2014/main" id="{2B246A52-D10D-CFDD-EE4A-F9E1744421DF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659469" y="220600"/>
            <a:ext cx="8067667" cy="763600"/>
          </a:xfrm>
          <a:prstGeom prst="rect">
            <a:avLst/>
          </a:prstGeom>
          <a:effectLst>
            <a:glow rad="228600">
              <a:srgbClr val="00FFFF">
                <a:alpha val="40000"/>
              </a:srgbClr>
            </a:glow>
            <a:outerShdw blurRad="50800" dist="50800" dir="6600000" algn="ctr" rotWithShape="0">
              <a:srgbClr val="B21117"/>
            </a:outerShdw>
            <a:softEdge rad="0"/>
          </a:effectLst>
        </p:spPr>
        <p:txBody>
          <a:bodyPr spcFirstLastPara="1" wrap="square" lIns="0" tIns="0" rIns="0" bIns="0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 sz="4800">
                <a:solidFill>
                  <a:schemeClr val="bg1"/>
                </a:solidFill>
                <a:effectLst>
                  <a:outerShdw blurRad="50800" dist="38100" dir="5400000" algn="t" rotWithShape="0">
                    <a:srgbClr val="00FF00"/>
                  </a:outerShdw>
                </a:effectLs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9pPr>
          </a:lstStyle>
          <a:p>
            <a:r>
              <a:rPr lang="en-US" dirty="0"/>
              <a:t>title</a:t>
            </a:r>
            <a:endParaRPr dirty="0"/>
          </a:p>
        </p:txBody>
      </p:sp>
      <p:sp>
        <p:nvSpPr>
          <p:cNvPr id="19" name="Google Shape;23;p5">
            <a:extLst>
              <a:ext uri="{FF2B5EF4-FFF2-40B4-BE49-F238E27FC236}">
                <a16:creationId xmlns:a16="http://schemas.microsoft.com/office/drawing/2014/main" id="{8B2832C0-46E4-644E-E941-26ED1D6664F0}"/>
              </a:ext>
            </a:extLst>
          </p:cNvPr>
          <p:cNvSpPr txBox="1">
            <a:spLocks noGrp="1"/>
          </p:cNvSpPr>
          <p:nvPr>
            <p:ph type="body" idx="1" hasCustomPrompt="1"/>
          </p:nvPr>
        </p:nvSpPr>
        <p:spPr>
          <a:xfrm>
            <a:off x="1385580" y="1064455"/>
            <a:ext cx="8747200" cy="5085737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38126" lvl="0" indent="-28575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Wingdings" panose="05000000000000000000" pitchFamily="2" charset="2"/>
              <a:buChar char="§"/>
              <a:defRPr sz="2400">
                <a:solidFill>
                  <a:schemeClr val="lt1"/>
                </a:solidFill>
              </a:defRPr>
            </a:lvl1pPr>
            <a:lvl2pPr marL="1219020" lvl="1" indent="-423269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828528" lvl="2" indent="-423269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2438038" lvl="3" indent="-423269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3047544" lvl="4" indent="-423269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3657051" lvl="5" indent="-423269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4266560" lvl="6" indent="-423269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4876069" lvl="7" indent="-423269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5485582" lvl="8" indent="-423269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r>
              <a:rPr lang="en-US" dirty="0"/>
              <a:t>Content here</a:t>
            </a:r>
          </a:p>
        </p:txBody>
      </p:sp>
      <p:pic>
        <p:nvPicPr>
          <p:cNvPr id="3" name="Picture 2" descr="Icon&#10;&#10;Description automatically generated with medium confidence">
            <a:extLst>
              <a:ext uri="{FF2B5EF4-FFF2-40B4-BE49-F238E27FC236}">
                <a16:creationId xmlns:a16="http://schemas.microsoft.com/office/drawing/2014/main" id="{7B8E4674-DC29-F6F5-3167-4249096B09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49394" y="0"/>
            <a:ext cx="1742606" cy="3344826"/>
          </a:xfrm>
          <a:prstGeom prst="rect">
            <a:avLst/>
          </a:prstGeom>
        </p:spPr>
      </p:pic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96427FEE-FAD7-595C-E1DB-2A03EA4D420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1"/>
            <a:ext cx="1513379" cy="2209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54323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White">
  <p:cSld name="Blank Whit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C82B57A-3ACA-E1E4-B3BD-0B016CC2F6B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12674" y="197600"/>
            <a:ext cx="3547679" cy="32733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10B6D04-ABBA-591B-DDFB-95262B7532E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5972" y="5936503"/>
            <a:ext cx="9238845" cy="7239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1BE78AF-5A5C-55DE-C644-E07CB755E3A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5400000">
            <a:off x="-1148800" y="4563235"/>
            <a:ext cx="3725968" cy="86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1220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193A7B0-8EB3-F4FA-5436-AF90494D17C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12674" y="197600"/>
            <a:ext cx="3547679" cy="327333"/>
          </a:xfrm>
          <a:prstGeom prst="rect">
            <a:avLst/>
          </a:prstGeom>
        </p:spPr>
      </p:pic>
      <p:sp>
        <p:nvSpPr>
          <p:cNvPr id="30" name="Google Shape;30;p8"/>
          <p:cNvSpPr txBox="1">
            <a:spLocks noGrp="1"/>
          </p:cNvSpPr>
          <p:nvPr>
            <p:ph type="title"/>
          </p:nvPr>
        </p:nvSpPr>
        <p:spPr>
          <a:xfrm>
            <a:off x="1412667" y="921500"/>
            <a:ext cx="8255200" cy="76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body" idx="1"/>
          </p:nvPr>
        </p:nvSpPr>
        <p:spPr>
          <a:xfrm>
            <a:off x="1412667" y="1905800"/>
            <a:ext cx="4001600" cy="3988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609507" lvl="0" indent="-40634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>
                <a:solidFill>
                  <a:schemeClr val="dk1"/>
                </a:solidFill>
              </a:defRPr>
            </a:lvl1pPr>
            <a:lvl2pPr marL="1219020" lvl="1" indent="-40634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600">
                <a:solidFill>
                  <a:schemeClr val="dk1"/>
                </a:solidFill>
              </a:defRPr>
            </a:lvl2pPr>
            <a:lvl3pPr marL="1828528" lvl="2" indent="-40634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600">
                <a:solidFill>
                  <a:schemeClr val="dk1"/>
                </a:solidFill>
              </a:defRPr>
            </a:lvl3pPr>
            <a:lvl4pPr marL="2438038" lvl="3" indent="-40634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>
                <a:solidFill>
                  <a:schemeClr val="dk1"/>
                </a:solidFill>
              </a:defRPr>
            </a:lvl4pPr>
            <a:lvl5pPr marL="3047544" lvl="4" indent="-40634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600">
                <a:solidFill>
                  <a:schemeClr val="dk1"/>
                </a:solidFill>
              </a:defRPr>
            </a:lvl5pPr>
            <a:lvl6pPr marL="3657051" lvl="5" indent="-40634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600">
                <a:solidFill>
                  <a:schemeClr val="dk1"/>
                </a:solidFill>
              </a:defRPr>
            </a:lvl6pPr>
            <a:lvl7pPr marL="4266560" lvl="6" indent="-40634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>
                <a:solidFill>
                  <a:schemeClr val="dk1"/>
                </a:solidFill>
              </a:defRPr>
            </a:lvl7pPr>
            <a:lvl8pPr marL="4876069" lvl="7" indent="-40634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600">
                <a:solidFill>
                  <a:schemeClr val="dk1"/>
                </a:solidFill>
              </a:defRPr>
            </a:lvl8pPr>
            <a:lvl9pPr marL="5485582" lvl="8" indent="-40634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2" name="Google Shape;32;p8"/>
          <p:cNvSpPr txBox="1">
            <a:spLocks noGrp="1"/>
          </p:cNvSpPr>
          <p:nvPr>
            <p:ph type="body" idx="2"/>
          </p:nvPr>
        </p:nvSpPr>
        <p:spPr>
          <a:xfrm>
            <a:off x="6354633" y="1905800"/>
            <a:ext cx="4001600" cy="3988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609507" lvl="0" indent="-40634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>
                <a:solidFill>
                  <a:schemeClr val="dk1"/>
                </a:solidFill>
              </a:defRPr>
            </a:lvl1pPr>
            <a:lvl2pPr marL="1219020" lvl="1" indent="-40634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600">
                <a:solidFill>
                  <a:schemeClr val="dk1"/>
                </a:solidFill>
              </a:defRPr>
            </a:lvl2pPr>
            <a:lvl3pPr marL="1828528" lvl="2" indent="-40634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600">
                <a:solidFill>
                  <a:schemeClr val="dk1"/>
                </a:solidFill>
              </a:defRPr>
            </a:lvl3pPr>
            <a:lvl4pPr marL="2438038" lvl="3" indent="-40634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>
                <a:solidFill>
                  <a:schemeClr val="dk1"/>
                </a:solidFill>
              </a:defRPr>
            </a:lvl4pPr>
            <a:lvl5pPr marL="3047544" lvl="4" indent="-40634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600">
                <a:solidFill>
                  <a:schemeClr val="dk1"/>
                </a:solidFill>
              </a:defRPr>
            </a:lvl5pPr>
            <a:lvl6pPr marL="3657051" lvl="5" indent="-40634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600">
                <a:solidFill>
                  <a:schemeClr val="dk1"/>
                </a:solidFill>
              </a:defRPr>
            </a:lvl6pPr>
            <a:lvl7pPr marL="4266560" lvl="6" indent="-40634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>
                <a:solidFill>
                  <a:schemeClr val="dk1"/>
                </a:solidFill>
              </a:defRPr>
            </a:lvl7pPr>
            <a:lvl8pPr marL="4876069" lvl="7" indent="-40634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600">
                <a:solidFill>
                  <a:schemeClr val="dk1"/>
                </a:solidFill>
              </a:defRPr>
            </a:lvl8pPr>
            <a:lvl9pPr marL="5485582" lvl="8" indent="-40634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600">
                <a:solidFill>
                  <a:schemeClr val="dk1"/>
                </a:solidFill>
              </a:defRPr>
            </a:lvl9pPr>
          </a:lstStyle>
          <a:p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28817D5-7914-221E-9BDD-03F376B99D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5972" y="5936503"/>
            <a:ext cx="9238845" cy="7239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A035377-D398-B003-6D43-F2E6939EC7F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5400000">
            <a:off x="-1148800" y="4563235"/>
            <a:ext cx="3725968" cy="86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76155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body, and image" type="titleOnly">
  <p:cSld name="Title, body, and imag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BD2C2FF-46E6-0CEE-9357-E1E03321EC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12674" y="197600"/>
            <a:ext cx="3547679" cy="32733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098648A-1EDF-B8D7-6BA2-68C7681C2E5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5972" y="5936503"/>
            <a:ext cx="9238845" cy="7239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DF07097-D62B-5AE0-7D01-4E264A02C0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5400000">
            <a:off x="-1221644" y="4735847"/>
            <a:ext cx="3725968" cy="863575"/>
          </a:xfrm>
          <a:prstGeom prst="rect">
            <a:avLst/>
          </a:prstGeom>
        </p:spPr>
      </p:pic>
      <p:sp>
        <p:nvSpPr>
          <p:cNvPr id="34" name="Google Shape;34;p9"/>
          <p:cNvSpPr txBox="1">
            <a:spLocks noGrp="1"/>
          </p:cNvSpPr>
          <p:nvPr>
            <p:ph type="title"/>
          </p:nvPr>
        </p:nvSpPr>
        <p:spPr>
          <a:xfrm>
            <a:off x="1412667" y="921500"/>
            <a:ext cx="3952800" cy="11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body" idx="1"/>
          </p:nvPr>
        </p:nvSpPr>
        <p:spPr>
          <a:xfrm>
            <a:off x="1412667" y="2893233"/>
            <a:ext cx="3952800" cy="305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609507" lvl="0" indent="-423269" rtl="0">
              <a:spcBef>
                <a:spcPts val="0"/>
              </a:spcBef>
              <a:spcAft>
                <a:spcPts val="0"/>
              </a:spcAft>
              <a:buClr>
                <a:srgbClr val="6A6C6F"/>
              </a:buClr>
              <a:buSzPts val="1400"/>
              <a:buChar char="●"/>
              <a:defRPr sz="1867">
                <a:solidFill>
                  <a:srgbClr val="6A6C6F"/>
                </a:solidFill>
              </a:defRPr>
            </a:lvl1pPr>
            <a:lvl2pPr marL="1219020" lvl="1" indent="-389410" rtl="0">
              <a:spcBef>
                <a:spcPts val="0"/>
              </a:spcBef>
              <a:spcAft>
                <a:spcPts val="0"/>
              </a:spcAft>
              <a:buClr>
                <a:srgbClr val="6A6C6F"/>
              </a:buClr>
              <a:buSzPts val="1000"/>
              <a:buChar char="○"/>
              <a:defRPr sz="1333">
                <a:solidFill>
                  <a:srgbClr val="6A6C6F"/>
                </a:solidFill>
              </a:defRPr>
            </a:lvl2pPr>
            <a:lvl3pPr marL="1828528" lvl="2" indent="-389410" rtl="0">
              <a:spcBef>
                <a:spcPts val="0"/>
              </a:spcBef>
              <a:spcAft>
                <a:spcPts val="0"/>
              </a:spcAft>
              <a:buClr>
                <a:srgbClr val="6A6C6F"/>
              </a:buClr>
              <a:buSzPts val="1000"/>
              <a:buChar char="■"/>
              <a:defRPr sz="1333">
                <a:solidFill>
                  <a:srgbClr val="6A6C6F"/>
                </a:solidFill>
              </a:defRPr>
            </a:lvl3pPr>
            <a:lvl4pPr marL="2438038" lvl="3" indent="-389410" rtl="0">
              <a:spcBef>
                <a:spcPts val="0"/>
              </a:spcBef>
              <a:spcAft>
                <a:spcPts val="0"/>
              </a:spcAft>
              <a:buClr>
                <a:srgbClr val="6A6C6F"/>
              </a:buClr>
              <a:buSzPts val="1000"/>
              <a:buChar char="●"/>
              <a:defRPr sz="1333">
                <a:solidFill>
                  <a:srgbClr val="6A6C6F"/>
                </a:solidFill>
              </a:defRPr>
            </a:lvl4pPr>
            <a:lvl5pPr marL="3047544" lvl="4" indent="-389410" rtl="0">
              <a:spcBef>
                <a:spcPts val="0"/>
              </a:spcBef>
              <a:spcAft>
                <a:spcPts val="0"/>
              </a:spcAft>
              <a:buClr>
                <a:srgbClr val="6A6C6F"/>
              </a:buClr>
              <a:buSzPts val="1000"/>
              <a:buChar char="○"/>
              <a:defRPr sz="1333">
                <a:solidFill>
                  <a:srgbClr val="6A6C6F"/>
                </a:solidFill>
              </a:defRPr>
            </a:lvl5pPr>
            <a:lvl6pPr marL="3657051" lvl="5" indent="-389410" rtl="0">
              <a:spcBef>
                <a:spcPts val="0"/>
              </a:spcBef>
              <a:spcAft>
                <a:spcPts val="0"/>
              </a:spcAft>
              <a:buClr>
                <a:srgbClr val="6A6C6F"/>
              </a:buClr>
              <a:buSzPts val="1000"/>
              <a:buChar char="■"/>
              <a:defRPr sz="1333">
                <a:solidFill>
                  <a:srgbClr val="6A6C6F"/>
                </a:solidFill>
              </a:defRPr>
            </a:lvl6pPr>
            <a:lvl7pPr marL="4266560" lvl="6" indent="-389410" rtl="0">
              <a:spcBef>
                <a:spcPts val="0"/>
              </a:spcBef>
              <a:spcAft>
                <a:spcPts val="0"/>
              </a:spcAft>
              <a:buClr>
                <a:srgbClr val="6A6C6F"/>
              </a:buClr>
              <a:buSzPts val="1000"/>
              <a:buChar char="●"/>
              <a:defRPr sz="1333">
                <a:solidFill>
                  <a:srgbClr val="6A6C6F"/>
                </a:solidFill>
              </a:defRPr>
            </a:lvl7pPr>
            <a:lvl8pPr marL="4876069" lvl="7" indent="-389410" rtl="0">
              <a:spcBef>
                <a:spcPts val="0"/>
              </a:spcBef>
              <a:spcAft>
                <a:spcPts val="0"/>
              </a:spcAft>
              <a:buClr>
                <a:srgbClr val="6A6C6F"/>
              </a:buClr>
              <a:buSzPts val="1000"/>
              <a:buChar char="○"/>
              <a:defRPr sz="1333">
                <a:solidFill>
                  <a:srgbClr val="6A6C6F"/>
                </a:solidFill>
              </a:defRPr>
            </a:lvl8pPr>
            <a:lvl9pPr marL="5485582" lvl="8" indent="-389410" rtl="0">
              <a:spcBef>
                <a:spcPts val="0"/>
              </a:spcBef>
              <a:spcAft>
                <a:spcPts val="0"/>
              </a:spcAft>
              <a:buClr>
                <a:srgbClr val="6A6C6F"/>
              </a:buClr>
              <a:buSzPts val="1000"/>
              <a:buChar char="■"/>
              <a:defRPr sz="1333">
                <a:solidFill>
                  <a:srgbClr val="6A6C6F"/>
                </a:solidFill>
              </a:defRPr>
            </a:lvl9pPr>
          </a:lstStyle>
          <a:p>
            <a:endParaRPr dirty="0"/>
          </a:p>
        </p:txBody>
      </p:sp>
      <p:sp>
        <p:nvSpPr>
          <p:cNvPr id="37" name="Google Shape;37;p9"/>
          <p:cNvSpPr>
            <a:spLocks noGrp="1"/>
          </p:cNvSpPr>
          <p:nvPr>
            <p:ph type="pic" idx="2"/>
          </p:nvPr>
        </p:nvSpPr>
        <p:spPr>
          <a:xfrm>
            <a:off x="5931933" y="290300"/>
            <a:ext cx="4366800" cy="56544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03269929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720A372-ABFB-6259-E8B7-33B67398270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33545" y="5936503"/>
            <a:ext cx="9251275" cy="9271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DD65184-95B4-F62F-A5FF-7C9126ED190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5400000">
            <a:off x="-1196908" y="4600651"/>
            <a:ext cx="3733800" cy="927100"/>
          </a:xfrm>
          <a:prstGeom prst="rect">
            <a:avLst/>
          </a:prstGeom>
        </p:spPr>
      </p:pic>
      <p:sp>
        <p:nvSpPr>
          <p:cNvPr id="39" name="Google Shape;39;p10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</a:defRPr>
            </a:lvl9pPr>
          </a:lstStyle>
          <a:p>
            <a:r>
              <a:rPr dirty="0"/>
              <a:t>xx%</a:t>
            </a:r>
          </a:p>
        </p:txBody>
      </p:sp>
      <p:sp>
        <p:nvSpPr>
          <p:cNvPr id="40" name="Google Shape;40;p10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609507" lvl="0" indent="-45713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1219020" lvl="1" indent="-423269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828528" lvl="2" indent="-423269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2438038" lvl="3" indent="-423269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3047544" lvl="4" indent="-423269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3657051" lvl="5" indent="-423269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4266560" lvl="6" indent="-423269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4876069" lvl="7" indent="-423269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5485582" lvl="8" indent="-423269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28484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solidFill>
          <a:schemeClr val="tx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504833" y="4240700"/>
            <a:ext cx="10866800" cy="137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6933">
                <a:solidFill>
                  <a:srgbClr val="000000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6933">
                <a:solidFill>
                  <a:srgbClr val="000000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6933">
                <a:solidFill>
                  <a:srgbClr val="000000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6933">
                <a:solidFill>
                  <a:srgbClr val="000000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6933">
                <a:solidFill>
                  <a:srgbClr val="000000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6933">
                <a:solidFill>
                  <a:srgbClr val="000000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6933">
                <a:solidFill>
                  <a:srgbClr val="000000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6933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 hasCustomPrompt="1"/>
          </p:nvPr>
        </p:nvSpPr>
        <p:spPr>
          <a:xfrm>
            <a:off x="504833" y="5931933"/>
            <a:ext cx="10866800" cy="404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800"/>
              <a:buNone/>
              <a:defRPr>
                <a:solidFill>
                  <a:schemeClr val="bg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800"/>
              <a:buNone/>
              <a:defRPr sz="2400">
                <a:solidFill>
                  <a:srgbClr val="9E9E9E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800"/>
              <a:buNone/>
              <a:defRPr sz="2400">
                <a:solidFill>
                  <a:srgbClr val="9E9E9E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800"/>
              <a:buNone/>
              <a:defRPr sz="2400">
                <a:solidFill>
                  <a:srgbClr val="9E9E9E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800"/>
              <a:buNone/>
              <a:defRPr sz="2400">
                <a:solidFill>
                  <a:srgbClr val="9E9E9E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800"/>
              <a:buNone/>
              <a:defRPr sz="2400">
                <a:solidFill>
                  <a:srgbClr val="9E9E9E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800"/>
              <a:buNone/>
              <a:defRPr sz="2400">
                <a:solidFill>
                  <a:srgbClr val="9E9E9E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800"/>
              <a:buNone/>
              <a:defRPr sz="2400">
                <a:solidFill>
                  <a:srgbClr val="9E9E9E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E9E9E"/>
              </a:buClr>
              <a:buSzPts val="1800"/>
              <a:buNone/>
              <a:defRPr sz="2400">
                <a:solidFill>
                  <a:srgbClr val="9E9E9E"/>
                </a:solidFill>
              </a:defRPr>
            </a:lvl9pPr>
          </a:lstStyle>
          <a:p>
            <a:r>
              <a:rPr lang="en-US" dirty="0"/>
              <a:t>s</a:t>
            </a:r>
            <a:endParaRPr dirty="0"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500354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white bg" userDrawn="1">
  <p:cSld name="Title and body white bg">
    <p:bg>
      <p:bgPr>
        <a:solidFill>
          <a:srgbClr val="C00000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 hasCustomPrompt="1"/>
          </p:nvPr>
        </p:nvSpPr>
        <p:spPr>
          <a:xfrm>
            <a:off x="1659469" y="220600"/>
            <a:ext cx="8067667" cy="76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 sz="480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9pPr>
          </a:lstStyle>
          <a:p>
            <a:r>
              <a:rPr lang="en-US" dirty="0"/>
              <a:t>title</a:t>
            </a:r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 hasCustomPrompt="1"/>
          </p:nvPr>
        </p:nvSpPr>
        <p:spPr>
          <a:xfrm>
            <a:off x="1412667" y="1109141"/>
            <a:ext cx="8747200" cy="5190065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609507" lvl="0" indent="-457131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800"/>
              <a:buFont typeface="Wingdings" panose="05000000000000000000" pitchFamily="2" charset="2"/>
              <a:buChar char="§"/>
              <a:defRPr sz="2400">
                <a:solidFill>
                  <a:schemeClr val="bg1"/>
                </a:solidFill>
              </a:defRPr>
            </a:lvl1pPr>
            <a:lvl2pPr marL="1219020" lvl="1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828528" lvl="2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3pPr>
            <a:lvl4pPr marL="2438038" lvl="3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4pPr>
            <a:lvl5pPr marL="3047544" lvl="4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5pPr>
            <a:lvl6pPr marL="3657051" lvl="5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6pPr>
            <a:lvl7pPr marL="4266560" lvl="6" indent="-423269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4876069" lvl="7" indent="-423269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5485582" lvl="8" indent="-423269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r>
              <a:rPr lang="en-US" dirty="0"/>
              <a:t>Content here</a:t>
            </a:r>
          </a:p>
          <a:p>
            <a:r>
              <a:rPr lang="en-US" dirty="0"/>
              <a:t>Content here</a:t>
            </a:r>
          </a:p>
          <a:p>
            <a:pPr lvl="1"/>
            <a:r>
              <a:rPr lang="en-US" dirty="0"/>
              <a:t>Content here</a:t>
            </a:r>
          </a:p>
          <a:p>
            <a:pPr lvl="2"/>
            <a:r>
              <a:rPr lang="en-US" dirty="0"/>
              <a:t>Content here</a:t>
            </a:r>
          </a:p>
          <a:p>
            <a:pPr lvl="3"/>
            <a:r>
              <a:rPr lang="en-US" dirty="0"/>
              <a:t>Content here</a:t>
            </a:r>
          </a:p>
          <a:p>
            <a:pPr lvl="4"/>
            <a:r>
              <a:rPr lang="en-US" dirty="0" err="1"/>
              <a:t>Conetent</a:t>
            </a:r>
            <a:r>
              <a:rPr lang="en-US" dirty="0"/>
              <a:t> here</a:t>
            </a:r>
          </a:p>
          <a:p>
            <a:pPr lvl="5"/>
            <a:r>
              <a:rPr lang="en-US" dirty="0"/>
              <a:t>Content here</a:t>
            </a:r>
          </a:p>
        </p:txBody>
      </p:sp>
      <p:pic>
        <p:nvPicPr>
          <p:cNvPr id="7" name="Picture 6" descr="A white skull and crossbones with a smiley face with Skull and Bones in the background&#10;&#10;Description automatically generated">
            <a:extLst>
              <a:ext uri="{FF2B5EF4-FFF2-40B4-BE49-F238E27FC236}">
                <a16:creationId xmlns:a16="http://schemas.microsoft.com/office/drawing/2014/main" id="{EB2948A8-1420-40A3-A566-F7DB2F9B7D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41403" y="-29919"/>
            <a:ext cx="1228299" cy="1069809"/>
          </a:xfrm>
          <a:prstGeom prst="rect">
            <a:avLst/>
          </a:prstGeom>
        </p:spPr>
      </p:pic>
      <p:pic>
        <p:nvPicPr>
          <p:cNvPr id="12" name="Picture 11" descr="A black and white logo with a smiley face and crossbones&#10;&#10;Description automatically generated">
            <a:extLst>
              <a:ext uri="{FF2B5EF4-FFF2-40B4-BE49-F238E27FC236}">
                <a16:creationId xmlns:a16="http://schemas.microsoft.com/office/drawing/2014/main" id="{924AFDB2-6E10-4D60-A7DE-32C53497F2D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66535" y="-32123"/>
            <a:ext cx="1496940" cy="1496940"/>
          </a:xfrm>
          <a:prstGeom prst="rect">
            <a:avLst/>
          </a:prstGeom>
        </p:spPr>
      </p:pic>
      <p:pic>
        <p:nvPicPr>
          <p:cNvPr id="21" name="Picture 20" descr="A white letter on a black background&#10;&#10;Description automatically generated">
            <a:extLst>
              <a:ext uri="{FF2B5EF4-FFF2-40B4-BE49-F238E27FC236}">
                <a16:creationId xmlns:a16="http://schemas.microsoft.com/office/drawing/2014/main" id="{FCBCB11D-CC5A-4138-A5D8-ADEC993815C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6399860"/>
            <a:ext cx="2183907" cy="458139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2B0E278-7A2E-4235-9948-BDFFEB215DA0}"/>
              </a:ext>
            </a:extLst>
          </p:cNvPr>
          <p:cNvSpPr txBox="1"/>
          <p:nvPr userDrawn="1"/>
        </p:nvSpPr>
        <p:spPr>
          <a:xfrm>
            <a:off x="2355046" y="6439101"/>
            <a:ext cx="9629808" cy="37965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b="0" i="0" dirty="0">
                <a:solidFill>
                  <a:srgbClr val="FEFDFE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jalla One" panose="020B0604020202020204" charset="0"/>
              </a:rPr>
              <a:t>Advanced ROP Framework: Pushing ROP to Its Limits</a:t>
            </a:r>
            <a:endParaRPr lang="en-US" b="0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jalla One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999299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black bg" userDrawn="1">
  <p:cSld name="Title and body black bg">
    <p:bg>
      <p:bgPr>
        <a:solidFill>
          <a:schemeClr val="tx1"/>
        </a:solid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skull and crossbones with a smiley face&#10;&#10;Description automatically generated">
            <a:extLst>
              <a:ext uri="{FF2B5EF4-FFF2-40B4-BE49-F238E27FC236}">
                <a16:creationId xmlns:a16="http://schemas.microsoft.com/office/drawing/2014/main" id="{FD563BF0-7E9B-4562-B113-A39CF1838AD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66535" y="-34799"/>
            <a:ext cx="1499616" cy="1499616"/>
          </a:xfrm>
          <a:prstGeom prst="rect">
            <a:avLst/>
          </a:prstGeom>
        </p:spPr>
      </p:pic>
      <p:sp>
        <p:nvSpPr>
          <p:cNvPr id="6" name="Google Shape;17;p4">
            <a:extLst>
              <a:ext uri="{FF2B5EF4-FFF2-40B4-BE49-F238E27FC236}">
                <a16:creationId xmlns:a16="http://schemas.microsoft.com/office/drawing/2014/main" id="{3743BFE9-8871-41DF-8EA3-A18A60068BCB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659469" y="220600"/>
            <a:ext cx="8067667" cy="76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 sz="480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9pPr>
          </a:lstStyle>
          <a:p>
            <a:r>
              <a:rPr lang="en-US" dirty="0"/>
              <a:t>title</a:t>
            </a:r>
            <a:endParaRPr dirty="0"/>
          </a:p>
        </p:txBody>
      </p:sp>
      <p:sp>
        <p:nvSpPr>
          <p:cNvPr id="7" name="Google Shape;18;p4">
            <a:extLst>
              <a:ext uri="{FF2B5EF4-FFF2-40B4-BE49-F238E27FC236}">
                <a16:creationId xmlns:a16="http://schemas.microsoft.com/office/drawing/2014/main" id="{5C675D16-F7BD-49DA-A7C6-476468C781F3}"/>
              </a:ext>
            </a:extLst>
          </p:cNvPr>
          <p:cNvSpPr txBox="1">
            <a:spLocks noGrp="1"/>
          </p:cNvSpPr>
          <p:nvPr>
            <p:ph type="body" idx="1" hasCustomPrompt="1"/>
          </p:nvPr>
        </p:nvSpPr>
        <p:spPr>
          <a:xfrm>
            <a:off x="1412667" y="1109141"/>
            <a:ext cx="8747200" cy="5190065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609507" lvl="0" indent="-457131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800"/>
              <a:buFont typeface="Wingdings" panose="05000000000000000000" pitchFamily="2" charset="2"/>
              <a:buChar char="§"/>
              <a:defRPr sz="2400">
                <a:solidFill>
                  <a:schemeClr val="bg1"/>
                </a:solidFill>
              </a:defRPr>
            </a:lvl1pPr>
            <a:lvl2pPr marL="1219020" lvl="1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828528" lvl="2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3pPr>
            <a:lvl4pPr marL="2438038" lvl="3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4pPr>
            <a:lvl5pPr marL="3047544" lvl="4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5pPr>
            <a:lvl6pPr marL="3657051" lvl="5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6pPr>
            <a:lvl7pPr marL="4266560" lvl="6" indent="-423269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4876069" lvl="7" indent="-423269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5485582" lvl="8" indent="-423269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r>
              <a:rPr lang="en-US" dirty="0"/>
              <a:t>Content here</a:t>
            </a:r>
          </a:p>
          <a:p>
            <a:r>
              <a:rPr lang="en-US" dirty="0"/>
              <a:t>Content here</a:t>
            </a:r>
          </a:p>
          <a:p>
            <a:pPr lvl="1"/>
            <a:r>
              <a:rPr lang="en-US" dirty="0"/>
              <a:t>Content here</a:t>
            </a:r>
          </a:p>
          <a:p>
            <a:pPr lvl="2"/>
            <a:r>
              <a:rPr lang="en-US" dirty="0"/>
              <a:t>Content here</a:t>
            </a:r>
          </a:p>
          <a:p>
            <a:pPr lvl="3"/>
            <a:r>
              <a:rPr lang="en-US" dirty="0"/>
              <a:t>Content here</a:t>
            </a:r>
          </a:p>
          <a:p>
            <a:pPr lvl="4"/>
            <a:r>
              <a:rPr lang="en-US" dirty="0" err="1"/>
              <a:t>Conetent</a:t>
            </a:r>
            <a:r>
              <a:rPr lang="en-US" dirty="0"/>
              <a:t> here</a:t>
            </a:r>
          </a:p>
          <a:p>
            <a:pPr lvl="5"/>
            <a:r>
              <a:rPr lang="en-US" dirty="0"/>
              <a:t>Content here</a:t>
            </a:r>
          </a:p>
        </p:txBody>
      </p:sp>
      <p:pic>
        <p:nvPicPr>
          <p:cNvPr id="8" name="Picture 7" descr="A white skull and crossbones with a smiley face with Skull and Bones in the background&#10;&#10;Description automatically generated">
            <a:extLst>
              <a:ext uri="{FF2B5EF4-FFF2-40B4-BE49-F238E27FC236}">
                <a16:creationId xmlns:a16="http://schemas.microsoft.com/office/drawing/2014/main" id="{69049457-987B-4AD1-BC74-7F2A4E784C8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41403" y="-29919"/>
            <a:ext cx="1228299" cy="1069809"/>
          </a:xfrm>
          <a:prstGeom prst="rect">
            <a:avLst/>
          </a:prstGeom>
        </p:spPr>
      </p:pic>
      <p:pic>
        <p:nvPicPr>
          <p:cNvPr id="10" name="Picture 9" descr="A white letter on a black background&#10;&#10;Description automatically generated">
            <a:extLst>
              <a:ext uri="{FF2B5EF4-FFF2-40B4-BE49-F238E27FC236}">
                <a16:creationId xmlns:a16="http://schemas.microsoft.com/office/drawing/2014/main" id="{3F3B1468-7753-41D3-AE0B-0DCFD492CE9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6399860"/>
            <a:ext cx="2183907" cy="45813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5232FAD-3835-4E2D-8A96-B854DBC39A06}"/>
              </a:ext>
            </a:extLst>
          </p:cNvPr>
          <p:cNvSpPr txBox="1"/>
          <p:nvPr userDrawn="1"/>
        </p:nvSpPr>
        <p:spPr>
          <a:xfrm>
            <a:off x="2355046" y="6439101"/>
            <a:ext cx="9629808" cy="37965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b="0" i="0" dirty="0">
                <a:solidFill>
                  <a:srgbClr val="FEFDFE"/>
                </a:solidFill>
                <a:effectLst>
                  <a:glow rad="228600">
                    <a:schemeClr val="accent2">
                      <a:satMod val="175000"/>
                      <a:alpha val="71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jalla One" panose="020B0604020202020204" charset="0"/>
              </a:rPr>
              <a:t>Advanced ROP Framework: Pushing ROP to Its Limits</a:t>
            </a:r>
            <a:endParaRPr lang="en-US" b="0" dirty="0">
              <a:effectLst>
                <a:glow rad="228600">
                  <a:schemeClr val="accent2">
                    <a:satMod val="175000"/>
                    <a:alpha val="71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jalla One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761370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black bg" preserve="1" userDrawn="1">
  <p:cSld name="1_Title and body black bg">
    <p:bg>
      <p:bgPr>
        <a:solidFill>
          <a:schemeClr val="tx1"/>
        </a:solid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white skull and crossbones with a smiley face&#10;&#10;Description automatically generated">
            <a:extLst>
              <a:ext uri="{FF2B5EF4-FFF2-40B4-BE49-F238E27FC236}">
                <a16:creationId xmlns:a16="http://schemas.microsoft.com/office/drawing/2014/main" id="{A11C30B8-5FF0-4A8C-8D46-24B44F13134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66535" y="-34799"/>
            <a:ext cx="1499616" cy="1499616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5" name="Google Shape;17;p4">
            <a:extLst>
              <a:ext uri="{FF2B5EF4-FFF2-40B4-BE49-F238E27FC236}">
                <a16:creationId xmlns:a16="http://schemas.microsoft.com/office/drawing/2014/main" id="{91AF645C-A53E-43CB-8D16-B2947F465A1D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659469" y="220600"/>
            <a:ext cx="8067667" cy="76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 sz="480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9pPr>
          </a:lstStyle>
          <a:p>
            <a:r>
              <a:rPr lang="en-US" dirty="0"/>
              <a:t>title</a:t>
            </a:r>
            <a:endParaRPr dirty="0"/>
          </a:p>
        </p:txBody>
      </p:sp>
      <p:pic>
        <p:nvPicPr>
          <p:cNvPr id="7" name="Picture 6" descr="A white skull and crossbones with a smiley face with Skull and Bones in the background&#10;&#10;Description automatically generated">
            <a:extLst>
              <a:ext uri="{FF2B5EF4-FFF2-40B4-BE49-F238E27FC236}">
                <a16:creationId xmlns:a16="http://schemas.microsoft.com/office/drawing/2014/main" id="{8FEE1815-8B56-41AF-82B5-FD5805F164D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41403" y="-29919"/>
            <a:ext cx="1228299" cy="1069809"/>
          </a:xfrm>
          <a:prstGeom prst="rect">
            <a:avLst/>
          </a:prstGeom>
        </p:spPr>
      </p:pic>
      <p:pic>
        <p:nvPicPr>
          <p:cNvPr id="8" name="Picture 7" descr="A white letter on a black background&#10;&#10;Description automatically generated">
            <a:extLst>
              <a:ext uri="{FF2B5EF4-FFF2-40B4-BE49-F238E27FC236}">
                <a16:creationId xmlns:a16="http://schemas.microsoft.com/office/drawing/2014/main" id="{B4EB0CED-7FB7-42AB-AADA-D257FF3A1CA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6399860"/>
            <a:ext cx="2183907" cy="458139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9037FA2-3433-4102-91A2-E53635208C16}"/>
              </a:ext>
            </a:extLst>
          </p:cNvPr>
          <p:cNvSpPr txBox="1"/>
          <p:nvPr userDrawn="1"/>
        </p:nvSpPr>
        <p:spPr>
          <a:xfrm>
            <a:off x="2355046" y="6439101"/>
            <a:ext cx="9629808" cy="37965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b="0" i="0" dirty="0">
                <a:solidFill>
                  <a:srgbClr val="FEFDFE"/>
                </a:solidFill>
                <a:effectLst>
                  <a:glow rad="228600">
                    <a:srgbClr val="FF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jalla One" panose="020B0604020202020204" charset="0"/>
              </a:rPr>
              <a:t>Advanced ROP Framework: Pushing ROP to Its Limits</a:t>
            </a:r>
            <a:endParaRPr lang="en-US" b="0" dirty="0">
              <a:effectLst>
                <a:glow rad="228600">
                  <a:srgbClr val="FF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jalla One" panose="020B0604020202020204" charset="0"/>
            </a:endParaRPr>
          </a:p>
        </p:txBody>
      </p:sp>
      <p:sp>
        <p:nvSpPr>
          <p:cNvPr id="10" name="Google Shape;18;p4">
            <a:extLst>
              <a:ext uri="{FF2B5EF4-FFF2-40B4-BE49-F238E27FC236}">
                <a16:creationId xmlns:a16="http://schemas.microsoft.com/office/drawing/2014/main" id="{84C71939-2D88-4E06-9273-4431D12D1D52}"/>
              </a:ext>
            </a:extLst>
          </p:cNvPr>
          <p:cNvSpPr txBox="1">
            <a:spLocks noGrp="1"/>
          </p:cNvSpPr>
          <p:nvPr>
            <p:ph type="body" idx="1" hasCustomPrompt="1"/>
          </p:nvPr>
        </p:nvSpPr>
        <p:spPr>
          <a:xfrm>
            <a:off x="1412667" y="1109141"/>
            <a:ext cx="8747200" cy="5190065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609507" lvl="0" indent="-457131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800"/>
              <a:buFont typeface="Wingdings" panose="05000000000000000000" pitchFamily="2" charset="2"/>
              <a:buChar char="§"/>
              <a:defRPr sz="2400">
                <a:solidFill>
                  <a:schemeClr val="bg1"/>
                </a:solidFill>
              </a:defRPr>
            </a:lvl1pPr>
            <a:lvl2pPr marL="1219020" lvl="1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828528" lvl="2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3pPr>
            <a:lvl4pPr marL="2438038" lvl="3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4pPr>
            <a:lvl5pPr marL="3047544" lvl="4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5pPr>
            <a:lvl6pPr marL="3657051" lvl="5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6pPr>
            <a:lvl7pPr marL="4266560" lvl="6" indent="-423269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4876069" lvl="7" indent="-423269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5485582" lvl="8" indent="-423269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r>
              <a:rPr lang="en-US" dirty="0"/>
              <a:t>Content here</a:t>
            </a:r>
          </a:p>
          <a:p>
            <a:r>
              <a:rPr lang="en-US" dirty="0"/>
              <a:t>Content here</a:t>
            </a:r>
          </a:p>
          <a:p>
            <a:pPr lvl="1"/>
            <a:r>
              <a:rPr lang="en-US" dirty="0"/>
              <a:t>Content here</a:t>
            </a:r>
          </a:p>
          <a:p>
            <a:pPr lvl="2"/>
            <a:r>
              <a:rPr lang="en-US" dirty="0"/>
              <a:t>Content here</a:t>
            </a:r>
          </a:p>
          <a:p>
            <a:pPr lvl="3"/>
            <a:r>
              <a:rPr lang="en-US" dirty="0"/>
              <a:t>Content here</a:t>
            </a:r>
          </a:p>
          <a:p>
            <a:pPr lvl="4"/>
            <a:r>
              <a:rPr lang="en-US" dirty="0" err="1"/>
              <a:t>Conetent</a:t>
            </a:r>
            <a:r>
              <a:rPr lang="en-US" dirty="0"/>
              <a:t> here</a:t>
            </a:r>
          </a:p>
          <a:p>
            <a:pPr lvl="5"/>
            <a:r>
              <a:rPr lang="en-US" dirty="0"/>
              <a:t>Content here</a:t>
            </a:r>
          </a:p>
        </p:txBody>
      </p:sp>
    </p:spTree>
    <p:extLst>
      <p:ext uri="{BB962C8B-B14F-4D97-AF65-F5344CB8AC3E}">
        <p14:creationId xmlns:p14="http://schemas.microsoft.com/office/powerpoint/2010/main" val="48426498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black bg" preserve="1" userDrawn="1">
  <p:cSld name="1_Title and body black bg">
    <p:bg>
      <p:bgPr>
        <a:solidFill>
          <a:schemeClr val="tx1"/>
        </a:solid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hite skull and crossbones with a smiley face&#10;&#10;Description automatically generated">
            <a:extLst>
              <a:ext uri="{FF2B5EF4-FFF2-40B4-BE49-F238E27FC236}">
                <a16:creationId xmlns:a16="http://schemas.microsoft.com/office/drawing/2014/main" id="{FB5DD39B-B38D-4507-9208-308C0ACDEA0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66535" y="-34798"/>
            <a:ext cx="1499616" cy="1499616"/>
          </a:xfrm>
          <a:prstGeom prst="rect">
            <a:avLst/>
          </a:prstGeom>
        </p:spPr>
      </p:pic>
      <p:sp>
        <p:nvSpPr>
          <p:cNvPr id="8" name="Google Shape;17;p4">
            <a:extLst>
              <a:ext uri="{FF2B5EF4-FFF2-40B4-BE49-F238E27FC236}">
                <a16:creationId xmlns:a16="http://schemas.microsoft.com/office/drawing/2014/main" id="{FD48F080-EC1D-4BDB-9258-1A43A16D443A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659469" y="220601"/>
            <a:ext cx="8067667" cy="76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 sz="480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9pPr>
          </a:lstStyle>
          <a:p>
            <a:r>
              <a:rPr lang="en-US" dirty="0"/>
              <a:t>title</a:t>
            </a:r>
            <a:endParaRPr dirty="0"/>
          </a:p>
        </p:txBody>
      </p:sp>
      <p:pic>
        <p:nvPicPr>
          <p:cNvPr id="10" name="Picture 9" descr="A white skull and crossbones with a smiley face with Skull and Bones in the background&#10;&#10;Description automatically generated">
            <a:extLst>
              <a:ext uri="{FF2B5EF4-FFF2-40B4-BE49-F238E27FC236}">
                <a16:creationId xmlns:a16="http://schemas.microsoft.com/office/drawing/2014/main" id="{08E22025-4E65-42E0-80FE-F2E08F55323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41403" y="-29918"/>
            <a:ext cx="1228299" cy="1069809"/>
          </a:xfrm>
          <a:prstGeom prst="rect">
            <a:avLst/>
          </a:prstGeom>
        </p:spPr>
      </p:pic>
      <p:sp>
        <p:nvSpPr>
          <p:cNvPr id="13" name="Google Shape;18;p4">
            <a:extLst>
              <a:ext uri="{FF2B5EF4-FFF2-40B4-BE49-F238E27FC236}">
                <a16:creationId xmlns:a16="http://schemas.microsoft.com/office/drawing/2014/main" id="{2B60ACFA-9D0D-4462-8A43-31031DC7ECB0}"/>
              </a:ext>
            </a:extLst>
          </p:cNvPr>
          <p:cNvSpPr txBox="1">
            <a:spLocks noGrp="1"/>
          </p:cNvSpPr>
          <p:nvPr>
            <p:ph type="body" idx="1" hasCustomPrompt="1"/>
          </p:nvPr>
        </p:nvSpPr>
        <p:spPr>
          <a:xfrm>
            <a:off x="1412667" y="1109141"/>
            <a:ext cx="8747200" cy="5190065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609507" lvl="0" indent="-457131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800"/>
              <a:buFont typeface="Wingdings" panose="05000000000000000000" pitchFamily="2" charset="2"/>
              <a:buChar char="§"/>
              <a:defRPr sz="2400">
                <a:solidFill>
                  <a:schemeClr val="bg1"/>
                </a:solidFill>
              </a:defRPr>
            </a:lvl1pPr>
            <a:lvl2pPr marL="1219020" lvl="1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828528" lvl="2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3pPr>
            <a:lvl4pPr marL="2438038" lvl="3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4pPr>
            <a:lvl5pPr marL="3047544" lvl="4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5pPr>
            <a:lvl6pPr marL="3657051" lvl="5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6pPr>
            <a:lvl7pPr marL="4266560" lvl="6" indent="-423269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4876069" lvl="7" indent="-423269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5485582" lvl="8" indent="-423269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r>
              <a:rPr lang="en-US" dirty="0"/>
              <a:t>Content here</a:t>
            </a:r>
          </a:p>
          <a:p>
            <a:r>
              <a:rPr lang="en-US" dirty="0"/>
              <a:t>Content here</a:t>
            </a:r>
          </a:p>
          <a:p>
            <a:pPr lvl="1"/>
            <a:r>
              <a:rPr lang="en-US" dirty="0"/>
              <a:t>Content here</a:t>
            </a:r>
          </a:p>
          <a:p>
            <a:pPr lvl="2"/>
            <a:r>
              <a:rPr lang="en-US" dirty="0"/>
              <a:t>Content here</a:t>
            </a:r>
          </a:p>
          <a:p>
            <a:pPr lvl="3"/>
            <a:r>
              <a:rPr lang="en-US" dirty="0"/>
              <a:t>Content here</a:t>
            </a:r>
          </a:p>
          <a:p>
            <a:pPr lvl="4"/>
            <a:r>
              <a:rPr lang="en-US" dirty="0" err="1"/>
              <a:t>Conetent</a:t>
            </a:r>
            <a:r>
              <a:rPr lang="en-US" dirty="0"/>
              <a:t> here</a:t>
            </a:r>
          </a:p>
          <a:p>
            <a:pPr lvl="5"/>
            <a:r>
              <a:rPr lang="en-US" dirty="0"/>
              <a:t>Content here</a:t>
            </a:r>
          </a:p>
        </p:txBody>
      </p:sp>
    </p:spTree>
    <p:extLst>
      <p:ext uri="{BB962C8B-B14F-4D97-AF65-F5344CB8AC3E}">
        <p14:creationId xmlns:p14="http://schemas.microsoft.com/office/powerpoint/2010/main" val="329034478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black bg" preserve="1" userDrawn="1">
  <p:cSld name="1_Title and body black bg">
    <p:bg>
      <p:bgPr>
        <a:solidFill>
          <a:schemeClr val="tx1"/>
        </a:solid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skull and crossbones with a smiley face&#10;&#10;Description automatically generated">
            <a:extLst>
              <a:ext uri="{FF2B5EF4-FFF2-40B4-BE49-F238E27FC236}">
                <a16:creationId xmlns:a16="http://schemas.microsoft.com/office/drawing/2014/main" id="{EA990D07-CA0B-47D9-B42C-BF1A9BEA9BD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66535" y="-34799"/>
            <a:ext cx="1499616" cy="1499616"/>
          </a:xfrm>
          <a:prstGeom prst="rect">
            <a:avLst/>
          </a:prstGeom>
          <a:effectLst>
            <a:glow rad="88900">
              <a:srgbClr val="00FF00"/>
            </a:glow>
          </a:effectLst>
        </p:spPr>
      </p:pic>
      <p:sp>
        <p:nvSpPr>
          <p:cNvPr id="7" name="Google Shape;17;p4">
            <a:extLst>
              <a:ext uri="{FF2B5EF4-FFF2-40B4-BE49-F238E27FC236}">
                <a16:creationId xmlns:a16="http://schemas.microsoft.com/office/drawing/2014/main" id="{1A29E424-F270-4A9F-9D40-C8BBD6EED947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659469" y="220600"/>
            <a:ext cx="8067667" cy="76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 sz="480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9pPr>
          </a:lstStyle>
          <a:p>
            <a:r>
              <a:rPr lang="en-US" dirty="0"/>
              <a:t>title</a:t>
            </a:r>
            <a:endParaRPr dirty="0"/>
          </a:p>
        </p:txBody>
      </p:sp>
      <p:pic>
        <p:nvPicPr>
          <p:cNvPr id="9" name="Picture 8" descr="A white skull and crossbones with a smiley face with Skull and Bones in the background&#10;&#10;Description automatically generated">
            <a:extLst>
              <a:ext uri="{FF2B5EF4-FFF2-40B4-BE49-F238E27FC236}">
                <a16:creationId xmlns:a16="http://schemas.microsoft.com/office/drawing/2014/main" id="{9FBBB94F-F0ED-4FD4-86EE-B70A1531D23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41403" y="-29919"/>
            <a:ext cx="1228299" cy="1069809"/>
          </a:xfrm>
          <a:prstGeom prst="rect">
            <a:avLst/>
          </a:prstGeom>
          <a:effectLst>
            <a:glow rad="228600">
              <a:srgbClr val="00FFFF">
                <a:alpha val="68000"/>
              </a:srgbClr>
            </a:glow>
          </a:effectLst>
        </p:spPr>
      </p:pic>
      <p:pic>
        <p:nvPicPr>
          <p:cNvPr id="10" name="Picture 9" descr="A white letter on a black background&#10;&#10;Description automatically generated">
            <a:extLst>
              <a:ext uri="{FF2B5EF4-FFF2-40B4-BE49-F238E27FC236}">
                <a16:creationId xmlns:a16="http://schemas.microsoft.com/office/drawing/2014/main" id="{75CD6A62-49C2-4AA2-BE3D-1DB9F9C8386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6399860"/>
            <a:ext cx="2183907" cy="458139"/>
          </a:xfrm>
          <a:prstGeom prst="rect">
            <a:avLst/>
          </a:prstGeom>
          <a:effectLst/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7D4F225-9A05-4703-8F66-9C7945B5210E}"/>
              </a:ext>
            </a:extLst>
          </p:cNvPr>
          <p:cNvSpPr txBox="1"/>
          <p:nvPr userDrawn="1"/>
        </p:nvSpPr>
        <p:spPr>
          <a:xfrm>
            <a:off x="2355046" y="6439101"/>
            <a:ext cx="9629808" cy="37965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b="0" i="0" dirty="0">
                <a:solidFill>
                  <a:srgbClr val="00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jalla One" panose="020B0604020202020204" charset="0"/>
              </a:rPr>
              <a:t>Advanced ROP Framework: Pushing ROP to Its Limits</a:t>
            </a:r>
            <a:endParaRPr lang="en-US" b="0" dirty="0">
              <a:solidFill>
                <a:srgbClr val="00FFFF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jalla One" panose="020B0604020202020204" charset="0"/>
            </a:endParaRPr>
          </a:p>
        </p:txBody>
      </p:sp>
      <p:sp>
        <p:nvSpPr>
          <p:cNvPr id="13" name="Google Shape;18;p4">
            <a:extLst>
              <a:ext uri="{FF2B5EF4-FFF2-40B4-BE49-F238E27FC236}">
                <a16:creationId xmlns:a16="http://schemas.microsoft.com/office/drawing/2014/main" id="{72B5DA72-89D8-4638-AEDC-FA225A63B4A2}"/>
              </a:ext>
            </a:extLst>
          </p:cNvPr>
          <p:cNvSpPr txBox="1">
            <a:spLocks noGrp="1"/>
          </p:cNvSpPr>
          <p:nvPr>
            <p:ph type="body" idx="1" hasCustomPrompt="1"/>
          </p:nvPr>
        </p:nvSpPr>
        <p:spPr>
          <a:xfrm>
            <a:off x="1412667" y="1109141"/>
            <a:ext cx="8747200" cy="5190065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609507" lvl="0" indent="-457131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800"/>
              <a:buFont typeface="Wingdings" panose="05000000000000000000" pitchFamily="2" charset="2"/>
              <a:buChar char="§"/>
              <a:defRPr sz="2400">
                <a:solidFill>
                  <a:schemeClr val="bg1"/>
                </a:solidFill>
              </a:defRPr>
            </a:lvl1pPr>
            <a:lvl2pPr marL="1219020" lvl="1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828528" lvl="2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3pPr>
            <a:lvl4pPr marL="2438038" lvl="3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4pPr>
            <a:lvl5pPr marL="3047544" lvl="4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5pPr>
            <a:lvl6pPr marL="3657051" lvl="5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6pPr>
            <a:lvl7pPr marL="4266560" lvl="6" indent="-423269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4876069" lvl="7" indent="-423269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5485582" lvl="8" indent="-423269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r>
              <a:rPr lang="en-US" dirty="0"/>
              <a:t>Content here</a:t>
            </a:r>
          </a:p>
          <a:p>
            <a:r>
              <a:rPr lang="en-US" dirty="0"/>
              <a:t>Content here</a:t>
            </a:r>
          </a:p>
          <a:p>
            <a:pPr lvl="1"/>
            <a:r>
              <a:rPr lang="en-US" dirty="0"/>
              <a:t>Content here</a:t>
            </a:r>
          </a:p>
          <a:p>
            <a:pPr lvl="2"/>
            <a:r>
              <a:rPr lang="en-US" dirty="0"/>
              <a:t>Content here</a:t>
            </a:r>
          </a:p>
          <a:p>
            <a:pPr lvl="3"/>
            <a:r>
              <a:rPr lang="en-US" dirty="0"/>
              <a:t>Content here</a:t>
            </a:r>
          </a:p>
          <a:p>
            <a:pPr lvl="4"/>
            <a:r>
              <a:rPr lang="en-US" dirty="0" err="1"/>
              <a:t>Conetent</a:t>
            </a:r>
            <a:r>
              <a:rPr lang="en-US" dirty="0"/>
              <a:t> here</a:t>
            </a:r>
          </a:p>
          <a:p>
            <a:pPr lvl="5"/>
            <a:r>
              <a:rPr lang="en-US" dirty="0"/>
              <a:t>Content here</a:t>
            </a:r>
          </a:p>
        </p:txBody>
      </p:sp>
    </p:spTree>
    <p:extLst>
      <p:ext uri="{BB962C8B-B14F-4D97-AF65-F5344CB8AC3E}">
        <p14:creationId xmlns:p14="http://schemas.microsoft.com/office/powerpoint/2010/main" val="325928405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skull and crossbones with a smiley face with Skull and Bones in the background&#10;&#10;Description automatically generated">
            <a:extLst>
              <a:ext uri="{FF2B5EF4-FFF2-40B4-BE49-F238E27FC236}">
                <a16:creationId xmlns:a16="http://schemas.microsoft.com/office/drawing/2014/main" id="{42C80E66-F45D-41D4-885D-30E1A70B66E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84017" y="76638"/>
            <a:ext cx="767071" cy="668094"/>
          </a:xfrm>
          <a:prstGeom prst="rect">
            <a:avLst/>
          </a:prstGeom>
          <a:effectLst>
            <a:glow rad="228600">
              <a:srgbClr val="00FFFF">
                <a:alpha val="68000"/>
              </a:srgbClr>
            </a:glow>
          </a:effectLst>
        </p:spPr>
      </p:pic>
      <p:sp>
        <p:nvSpPr>
          <p:cNvPr id="9" name="Google Shape;18;p4">
            <a:extLst>
              <a:ext uri="{FF2B5EF4-FFF2-40B4-BE49-F238E27FC236}">
                <a16:creationId xmlns:a16="http://schemas.microsoft.com/office/drawing/2014/main" id="{71D20899-0E99-43B1-83F6-A1092780D819}"/>
              </a:ext>
            </a:extLst>
          </p:cNvPr>
          <p:cNvSpPr txBox="1">
            <a:spLocks noGrp="1"/>
          </p:cNvSpPr>
          <p:nvPr>
            <p:ph type="body" idx="1" hasCustomPrompt="1"/>
          </p:nvPr>
        </p:nvSpPr>
        <p:spPr>
          <a:xfrm>
            <a:off x="1412667" y="1109141"/>
            <a:ext cx="8747200" cy="5190065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609507" lvl="0" indent="-457131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800"/>
              <a:buFont typeface="Wingdings" panose="05000000000000000000" pitchFamily="2" charset="2"/>
              <a:buChar char="§"/>
              <a:defRPr sz="2400">
                <a:solidFill>
                  <a:schemeClr val="bg1"/>
                </a:solidFill>
              </a:defRPr>
            </a:lvl1pPr>
            <a:lvl2pPr marL="1219020" lvl="1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828528" lvl="2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3pPr>
            <a:lvl4pPr marL="2438038" lvl="3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4pPr>
            <a:lvl5pPr marL="3047544" lvl="4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5pPr>
            <a:lvl6pPr marL="3657051" lvl="5" indent="-423269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400"/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6pPr>
            <a:lvl7pPr marL="4266560" lvl="6" indent="-423269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4876069" lvl="7" indent="-423269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5485582" lvl="8" indent="-423269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r>
              <a:rPr lang="en-US" dirty="0"/>
              <a:t>Content here</a:t>
            </a:r>
          </a:p>
          <a:p>
            <a:r>
              <a:rPr lang="en-US" dirty="0"/>
              <a:t>Content here</a:t>
            </a:r>
          </a:p>
          <a:p>
            <a:pPr lvl="1"/>
            <a:r>
              <a:rPr lang="en-US" dirty="0"/>
              <a:t>Content here</a:t>
            </a:r>
          </a:p>
          <a:p>
            <a:pPr lvl="2"/>
            <a:r>
              <a:rPr lang="en-US" dirty="0"/>
              <a:t>Content here</a:t>
            </a:r>
          </a:p>
          <a:p>
            <a:pPr lvl="3"/>
            <a:r>
              <a:rPr lang="en-US" dirty="0"/>
              <a:t>Content here</a:t>
            </a:r>
          </a:p>
          <a:p>
            <a:pPr lvl="4"/>
            <a:r>
              <a:rPr lang="en-US" dirty="0" err="1"/>
              <a:t>Conetent</a:t>
            </a:r>
            <a:r>
              <a:rPr lang="en-US" dirty="0"/>
              <a:t> here</a:t>
            </a:r>
          </a:p>
          <a:p>
            <a:pPr lvl="5"/>
            <a:r>
              <a:rPr lang="en-US" dirty="0"/>
              <a:t>Content here</a:t>
            </a:r>
          </a:p>
        </p:txBody>
      </p:sp>
      <p:pic>
        <p:nvPicPr>
          <p:cNvPr id="10" name="Picture 9" descr="A white skull and crossbones with a smiley face&#10;&#10;Description automatically generated">
            <a:extLst>
              <a:ext uri="{FF2B5EF4-FFF2-40B4-BE49-F238E27FC236}">
                <a16:creationId xmlns:a16="http://schemas.microsoft.com/office/drawing/2014/main" id="{768B58C0-1E29-48ED-8F1C-D824EE1708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885825" cy="885825"/>
          </a:xfrm>
          <a:prstGeom prst="rect">
            <a:avLst/>
          </a:prstGeom>
          <a:effectLst/>
        </p:spPr>
      </p:pic>
      <p:sp>
        <p:nvSpPr>
          <p:cNvPr id="11" name="Google Shape;17;p4">
            <a:extLst>
              <a:ext uri="{FF2B5EF4-FFF2-40B4-BE49-F238E27FC236}">
                <a16:creationId xmlns:a16="http://schemas.microsoft.com/office/drawing/2014/main" id="{6F862B81-5814-49A3-A653-CA4E96CAFD62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659469" y="220600"/>
            <a:ext cx="8067667" cy="76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 sz="480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9pPr>
          </a:lstStyle>
          <a:p>
            <a:r>
              <a:rPr lang="en-US" dirty="0"/>
              <a:t>title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2934836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Black">
  <p:cSld name="Blank Black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2AECDBB-9CFF-65C2-7C99-222A0022575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12674" y="210486"/>
            <a:ext cx="4419505" cy="32715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BAFE0FC-DE35-FCA5-4104-DAD8BAE0BE6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33545" y="5936503"/>
            <a:ext cx="9251275" cy="9271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46D88C0-7C06-119F-0B37-A561E74A53D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5400000">
            <a:off x="-1196908" y="4600651"/>
            <a:ext cx="3733800" cy="92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39093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black bg" preserve="1" userDrawn="1">
  <p:cSld name="1_Title and body black b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7;p4">
            <a:extLst>
              <a:ext uri="{FF2B5EF4-FFF2-40B4-BE49-F238E27FC236}">
                <a16:creationId xmlns:a16="http://schemas.microsoft.com/office/drawing/2014/main" id="{2B246A52-D10D-CFDD-EE4A-F9E1744421DF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659469" y="220600"/>
            <a:ext cx="8067667" cy="763600"/>
          </a:xfrm>
          <a:prstGeom prst="rect">
            <a:avLst/>
          </a:prstGeom>
          <a:effectLst>
            <a:glow rad="228600">
              <a:srgbClr val="00FFFF">
                <a:alpha val="40000"/>
              </a:srgbClr>
            </a:glow>
            <a:outerShdw blurRad="50800" dist="50800" dir="6600000" algn="ctr" rotWithShape="0">
              <a:srgbClr val="B21117"/>
            </a:outerShdw>
            <a:softEdge rad="0"/>
          </a:effectLst>
        </p:spPr>
        <p:txBody>
          <a:bodyPr spcFirstLastPara="1" wrap="square" lIns="0" tIns="0" rIns="0" bIns="0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 sz="4800">
                <a:solidFill>
                  <a:schemeClr val="bg1"/>
                </a:solidFill>
                <a:effectLst>
                  <a:outerShdw blurRad="50800" dist="38100" dir="5400000" algn="t" rotWithShape="0">
                    <a:srgbClr val="00FF00"/>
                  </a:outerShdw>
                </a:effectLs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9pPr>
          </a:lstStyle>
          <a:p>
            <a:r>
              <a:rPr lang="en-US" dirty="0"/>
              <a:t>title</a:t>
            </a:r>
            <a:endParaRPr dirty="0"/>
          </a:p>
        </p:txBody>
      </p:sp>
      <p:sp>
        <p:nvSpPr>
          <p:cNvPr id="19" name="Google Shape;23;p5">
            <a:extLst>
              <a:ext uri="{FF2B5EF4-FFF2-40B4-BE49-F238E27FC236}">
                <a16:creationId xmlns:a16="http://schemas.microsoft.com/office/drawing/2014/main" id="{8B2832C0-46E4-644E-E941-26ED1D6664F0}"/>
              </a:ext>
            </a:extLst>
          </p:cNvPr>
          <p:cNvSpPr txBox="1">
            <a:spLocks noGrp="1"/>
          </p:cNvSpPr>
          <p:nvPr>
            <p:ph type="body" idx="1" hasCustomPrompt="1"/>
          </p:nvPr>
        </p:nvSpPr>
        <p:spPr>
          <a:xfrm>
            <a:off x="1385580" y="1064455"/>
            <a:ext cx="8747200" cy="5085737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38126" lvl="0" indent="-28575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Wingdings" panose="05000000000000000000" pitchFamily="2" charset="2"/>
              <a:buChar char="§"/>
              <a:defRPr sz="2400">
                <a:solidFill>
                  <a:schemeClr val="lt1"/>
                </a:solidFill>
              </a:defRPr>
            </a:lvl1pPr>
            <a:lvl2pPr marL="1219020" lvl="1" indent="-423269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828528" lvl="2" indent="-423269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2438038" lvl="3" indent="-423269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3047544" lvl="4" indent="-423269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3657051" lvl="5" indent="-423269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4266560" lvl="6" indent="-423269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4876069" lvl="7" indent="-423269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5485582" lvl="8" indent="-423269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r>
              <a:rPr lang="en-US" dirty="0"/>
              <a:t>Content here</a:t>
            </a:r>
          </a:p>
        </p:txBody>
      </p:sp>
      <p:pic>
        <p:nvPicPr>
          <p:cNvPr id="3" name="Picture 2" descr="Icon&#10;&#10;Description automatically generated with medium confidence">
            <a:extLst>
              <a:ext uri="{FF2B5EF4-FFF2-40B4-BE49-F238E27FC236}">
                <a16:creationId xmlns:a16="http://schemas.microsoft.com/office/drawing/2014/main" id="{7B8E4674-DC29-F6F5-3167-4249096B09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49394" y="0"/>
            <a:ext cx="1742606" cy="3344826"/>
          </a:xfrm>
          <a:prstGeom prst="rect">
            <a:avLst/>
          </a:prstGeom>
        </p:spPr>
      </p:pic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96427FEE-FAD7-595C-E1DB-2A03EA4D420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1"/>
            <a:ext cx="1513379" cy="2209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65226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White">
  <p:cSld name="Blank Whit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C82B57A-3ACA-E1E4-B3BD-0B016CC2F6B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12674" y="197600"/>
            <a:ext cx="3547679" cy="32733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10B6D04-ABBA-591B-DDFB-95262B7532E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5972" y="5936503"/>
            <a:ext cx="9238845" cy="7239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1BE78AF-5A5C-55DE-C644-E07CB755E3A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5400000">
            <a:off x="-1148800" y="4563235"/>
            <a:ext cx="3725968" cy="86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39432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193A7B0-8EB3-F4FA-5436-AF90494D17C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12674" y="197600"/>
            <a:ext cx="3547679" cy="327333"/>
          </a:xfrm>
          <a:prstGeom prst="rect">
            <a:avLst/>
          </a:prstGeom>
        </p:spPr>
      </p:pic>
      <p:sp>
        <p:nvSpPr>
          <p:cNvPr id="30" name="Google Shape;30;p8"/>
          <p:cNvSpPr txBox="1">
            <a:spLocks noGrp="1"/>
          </p:cNvSpPr>
          <p:nvPr>
            <p:ph type="title"/>
          </p:nvPr>
        </p:nvSpPr>
        <p:spPr>
          <a:xfrm>
            <a:off x="1412667" y="921500"/>
            <a:ext cx="8255200" cy="76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body" idx="1"/>
          </p:nvPr>
        </p:nvSpPr>
        <p:spPr>
          <a:xfrm>
            <a:off x="1412667" y="1905800"/>
            <a:ext cx="4001600" cy="3988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609507" lvl="0" indent="-40634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>
                <a:solidFill>
                  <a:schemeClr val="dk1"/>
                </a:solidFill>
              </a:defRPr>
            </a:lvl1pPr>
            <a:lvl2pPr marL="1219020" lvl="1" indent="-40634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600">
                <a:solidFill>
                  <a:schemeClr val="dk1"/>
                </a:solidFill>
              </a:defRPr>
            </a:lvl2pPr>
            <a:lvl3pPr marL="1828528" lvl="2" indent="-40634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600">
                <a:solidFill>
                  <a:schemeClr val="dk1"/>
                </a:solidFill>
              </a:defRPr>
            </a:lvl3pPr>
            <a:lvl4pPr marL="2438038" lvl="3" indent="-40634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>
                <a:solidFill>
                  <a:schemeClr val="dk1"/>
                </a:solidFill>
              </a:defRPr>
            </a:lvl4pPr>
            <a:lvl5pPr marL="3047544" lvl="4" indent="-40634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600">
                <a:solidFill>
                  <a:schemeClr val="dk1"/>
                </a:solidFill>
              </a:defRPr>
            </a:lvl5pPr>
            <a:lvl6pPr marL="3657051" lvl="5" indent="-40634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600">
                <a:solidFill>
                  <a:schemeClr val="dk1"/>
                </a:solidFill>
              </a:defRPr>
            </a:lvl6pPr>
            <a:lvl7pPr marL="4266560" lvl="6" indent="-40634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>
                <a:solidFill>
                  <a:schemeClr val="dk1"/>
                </a:solidFill>
              </a:defRPr>
            </a:lvl7pPr>
            <a:lvl8pPr marL="4876069" lvl="7" indent="-40634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600">
                <a:solidFill>
                  <a:schemeClr val="dk1"/>
                </a:solidFill>
              </a:defRPr>
            </a:lvl8pPr>
            <a:lvl9pPr marL="5485582" lvl="8" indent="-40634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2" name="Google Shape;32;p8"/>
          <p:cNvSpPr txBox="1">
            <a:spLocks noGrp="1"/>
          </p:cNvSpPr>
          <p:nvPr>
            <p:ph type="body" idx="2"/>
          </p:nvPr>
        </p:nvSpPr>
        <p:spPr>
          <a:xfrm>
            <a:off x="6354633" y="1905800"/>
            <a:ext cx="4001600" cy="3988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609507" lvl="0" indent="-40634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>
                <a:solidFill>
                  <a:schemeClr val="dk1"/>
                </a:solidFill>
              </a:defRPr>
            </a:lvl1pPr>
            <a:lvl2pPr marL="1219020" lvl="1" indent="-40634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600">
                <a:solidFill>
                  <a:schemeClr val="dk1"/>
                </a:solidFill>
              </a:defRPr>
            </a:lvl2pPr>
            <a:lvl3pPr marL="1828528" lvl="2" indent="-40634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600">
                <a:solidFill>
                  <a:schemeClr val="dk1"/>
                </a:solidFill>
              </a:defRPr>
            </a:lvl3pPr>
            <a:lvl4pPr marL="2438038" lvl="3" indent="-40634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>
                <a:solidFill>
                  <a:schemeClr val="dk1"/>
                </a:solidFill>
              </a:defRPr>
            </a:lvl4pPr>
            <a:lvl5pPr marL="3047544" lvl="4" indent="-40634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600">
                <a:solidFill>
                  <a:schemeClr val="dk1"/>
                </a:solidFill>
              </a:defRPr>
            </a:lvl5pPr>
            <a:lvl6pPr marL="3657051" lvl="5" indent="-40634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600">
                <a:solidFill>
                  <a:schemeClr val="dk1"/>
                </a:solidFill>
              </a:defRPr>
            </a:lvl6pPr>
            <a:lvl7pPr marL="4266560" lvl="6" indent="-40634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>
                <a:solidFill>
                  <a:schemeClr val="dk1"/>
                </a:solidFill>
              </a:defRPr>
            </a:lvl7pPr>
            <a:lvl8pPr marL="4876069" lvl="7" indent="-40634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600">
                <a:solidFill>
                  <a:schemeClr val="dk1"/>
                </a:solidFill>
              </a:defRPr>
            </a:lvl8pPr>
            <a:lvl9pPr marL="5485582" lvl="8" indent="-40634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600">
                <a:solidFill>
                  <a:schemeClr val="dk1"/>
                </a:solidFill>
              </a:defRPr>
            </a:lvl9pPr>
          </a:lstStyle>
          <a:p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28817D5-7914-221E-9BDD-03F376B99D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5972" y="5936503"/>
            <a:ext cx="9238845" cy="7239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A035377-D398-B003-6D43-F2E6939EC7F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5400000">
            <a:off x="-1148800" y="4563235"/>
            <a:ext cx="3725968" cy="86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74655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body, and image" type="titleOnly">
  <p:cSld name="Title, body, and imag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BD2C2FF-46E6-0CEE-9357-E1E03321EC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12674" y="197600"/>
            <a:ext cx="3547679" cy="32733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098648A-1EDF-B8D7-6BA2-68C7681C2E5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5972" y="5936503"/>
            <a:ext cx="9238845" cy="7239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DF07097-D62B-5AE0-7D01-4E264A02C0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5400000">
            <a:off x="-1221644" y="4735847"/>
            <a:ext cx="3725968" cy="863575"/>
          </a:xfrm>
          <a:prstGeom prst="rect">
            <a:avLst/>
          </a:prstGeom>
        </p:spPr>
      </p:pic>
      <p:sp>
        <p:nvSpPr>
          <p:cNvPr id="34" name="Google Shape;34;p9"/>
          <p:cNvSpPr txBox="1">
            <a:spLocks noGrp="1"/>
          </p:cNvSpPr>
          <p:nvPr>
            <p:ph type="title"/>
          </p:nvPr>
        </p:nvSpPr>
        <p:spPr>
          <a:xfrm>
            <a:off x="1412667" y="921500"/>
            <a:ext cx="3952800" cy="11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AD1F23"/>
              </a:buClr>
              <a:buSzPts val="2800"/>
              <a:buNone/>
              <a:defRPr>
                <a:solidFill>
                  <a:srgbClr val="AD1F23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body" idx="1"/>
          </p:nvPr>
        </p:nvSpPr>
        <p:spPr>
          <a:xfrm>
            <a:off x="1412667" y="2893233"/>
            <a:ext cx="3952800" cy="305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609507" lvl="0" indent="-423269" rtl="0">
              <a:spcBef>
                <a:spcPts val="0"/>
              </a:spcBef>
              <a:spcAft>
                <a:spcPts val="0"/>
              </a:spcAft>
              <a:buClr>
                <a:srgbClr val="6A6C6F"/>
              </a:buClr>
              <a:buSzPts val="1400"/>
              <a:buChar char="●"/>
              <a:defRPr sz="1867">
                <a:solidFill>
                  <a:srgbClr val="6A6C6F"/>
                </a:solidFill>
              </a:defRPr>
            </a:lvl1pPr>
            <a:lvl2pPr marL="1219020" lvl="1" indent="-389410" rtl="0">
              <a:spcBef>
                <a:spcPts val="0"/>
              </a:spcBef>
              <a:spcAft>
                <a:spcPts val="0"/>
              </a:spcAft>
              <a:buClr>
                <a:srgbClr val="6A6C6F"/>
              </a:buClr>
              <a:buSzPts val="1000"/>
              <a:buChar char="○"/>
              <a:defRPr sz="1333">
                <a:solidFill>
                  <a:srgbClr val="6A6C6F"/>
                </a:solidFill>
              </a:defRPr>
            </a:lvl2pPr>
            <a:lvl3pPr marL="1828528" lvl="2" indent="-389410" rtl="0">
              <a:spcBef>
                <a:spcPts val="0"/>
              </a:spcBef>
              <a:spcAft>
                <a:spcPts val="0"/>
              </a:spcAft>
              <a:buClr>
                <a:srgbClr val="6A6C6F"/>
              </a:buClr>
              <a:buSzPts val="1000"/>
              <a:buChar char="■"/>
              <a:defRPr sz="1333">
                <a:solidFill>
                  <a:srgbClr val="6A6C6F"/>
                </a:solidFill>
              </a:defRPr>
            </a:lvl3pPr>
            <a:lvl4pPr marL="2438038" lvl="3" indent="-389410" rtl="0">
              <a:spcBef>
                <a:spcPts val="0"/>
              </a:spcBef>
              <a:spcAft>
                <a:spcPts val="0"/>
              </a:spcAft>
              <a:buClr>
                <a:srgbClr val="6A6C6F"/>
              </a:buClr>
              <a:buSzPts val="1000"/>
              <a:buChar char="●"/>
              <a:defRPr sz="1333">
                <a:solidFill>
                  <a:srgbClr val="6A6C6F"/>
                </a:solidFill>
              </a:defRPr>
            </a:lvl4pPr>
            <a:lvl5pPr marL="3047544" lvl="4" indent="-389410" rtl="0">
              <a:spcBef>
                <a:spcPts val="0"/>
              </a:spcBef>
              <a:spcAft>
                <a:spcPts val="0"/>
              </a:spcAft>
              <a:buClr>
                <a:srgbClr val="6A6C6F"/>
              </a:buClr>
              <a:buSzPts val="1000"/>
              <a:buChar char="○"/>
              <a:defRPr sz="1333">
                <a:solidFill>
                  <a:srgbClr val="6A6C6F"/>
                </a:solidFill>
              </a:defRPr>
            </a:lvl5pPr>
            <a:lvl6pPr marL="3657051" lvl="5" indent="-389410" rtl="0">
              <a:spcBef>
                <a:spcPts val="0"/>
              </a:spcBef>
              <a:spcAft>
                <a:spcPts val="0"/>
              </a:spcAft>
              <a:buClr>
                <a:srgbClr val="6A6C6F"/>
              </a:buClr>
              <a:buSzPts val="1000"/>
              <a:buChar char="■"/>
              <a:defRPr sz="1333">
                <a:solidFill>
                  <a:srgbClr val="6A6C6F"/>
                </a:solidFill>
              </a:defRPr>
            </a:lvl6pPr>
            <a:lvl7pPr marL="4266560" lvl="6" indent="-389410" rtl="0">
              <a:spcBef>
                <a:spcPts val="0"/>
              </a:spcBef>
              <a:spcAft>
                <a:spcPts val="0"/>
              </a:spcAft>
              <a:buClr>
                <a:srgbClr val="6A6C6F"/>
              </a:buClr>
              <a:buSzPts val="1000"/>
              <a:buChar char="●"/>
              <a:defRPr sz="1333">
                <a:solidFill>
                  <a:srgbClr val="6A6C6F"/>
                </a:solidFill>
              </a:defRPr>
            </a:lvl7pPr>
            <a:lvl8pPr marL="4876069" lvl="7" indent="-389410" rtl="0">
              <a:spcBef>
                <a:spcPts val="0"/>
              </a:spcBef>
              <a:spcAft>
                <a:spcPts val="0"/>
              </a:spcAft>
              <a:buClr>
                <a:srgbClr val="6A6C6F"/>
              </a:buClr>
              <a:buSzPts val="1000"/>
              <a:buChar char="○"/>
              <a:defRPr sz="1333">
                <a:solidFill>
                  <a:srgbClr val="6A6C6F"/>
                </a:solidFill>
              </a:defRPr>
            </a:lvl8pPr>
            <a:lvl9pPr marL="5485582" lvl="8" indent="-389410" rtl="0">
              <a:spcBef>
                <a:spcPts val="0"/>
              </a:spcBef>
              <a:spcAft>
                <a:spcPts val="0"/>
              </a:spcAft>
              <a:buClr>
                <a:srgbClr val="6A6C6F"/>
              </a:buClr>
              <a:buSzPts val="1000"/>
              <a:buChar char="■"/>
              <a:defRPr sz="1333">
                <a:solidFill>
                  <a:srgbClr val="6A6C6F"/>
                </a:solidFill>
              </a:defRPr>
            </a:lvl9pPr>
          </a:lstStyle>
          <a:p>
            <a:endParaRPr dirty="0"/>
          </a:p>
        </p:txBody>
      </p:sp>
      <p:sp>
        <p:nvSpPr>
          <p:cNvPr id="37" name="Google Shape;37;p9"/>
          <p:cNvSpPr>
            <a:spLocks noGrp="1"/>
          </p:cNvSpPr>
          <p:nvPr>
            <p:ph type="pic" idx="2"/>
          </p:nvPr>
        </p:nvSpPr>
        <p:spPr>
          <a:xfrm>
            <a:off x="5931933" y="290300"/>
            <a:ext cx="4366800" cy="56544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94218728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720A372-ABFB-6259-E8B7-33B67398270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33545" y="5936503"/>
            <a:ext cx="9251275" cy="9271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DD65184-95B4-F62F-A5FF-7C9126ED190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5400000">
            <a:off x="-1196908" y="4600651"/>
            <a:ext cx="3733800" cy="927100"/>
          </a:xfrm>
          <a:prstGeom prst="rect">
            <a:avLst/>
          </a:prstGeom>
        </p:spPr>
      </p:pic>
      <p:sp>
        <p:nvSpPr>
          <p:cNvPr id="39" name="Google Shape;39;p10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</a:defRPr>
            </a:lvl9pPr>
          </a:lstStyle>
          <a:p>
            <a:r>
              <a:rPr dirty="0"/>
              <a:t>xx%</a:t>
            </a:r>
          </a:p>
        </p:txBody>
      </p:sp>
      <p:sp>
        <p:nvSpPr>
          <p:cNvPr id="40" name="Google Shape;40;p10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609507" lvl="0" indent="-45713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1219020" lvl="1" indent="-423269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828528" lvl="2" indent="-423269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2438038" lvl="3" indent="-423269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3047544" lvl="4" indent="-423269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3657051" lvl="5" indent="-423269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4266560" lvl="6" indent="-423269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4876069" lvl="7" indent="-423269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5485582" lvl="8" indent="-423269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51655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jalla One"/>
              <a:buNone/>
              <a:defRPr sz="2800">
                <a:solidFill>
                  <a:schemeClr val="dk1"/>
                </a:solidFill>
                <a:latin typeface="Fjalla One"/>
                <a:ea typeface="Fjalla One"/>
                <a:cs typeface="Fjalla One"/>
                <a:sym typeface="Fjalla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jalla One"/>
              <a:buNone/>
              <a:defRPr sz="2800">
                <a:solidFill>
                  <a:schemeClr val="dk1"/>
                </a:solidFill>
                <a:latin typeface="Fjalla One"/>
                <a:ea typeface="Fjalla One"/>
                <a:cs typeface="Fjalla One"/>
                <a:sym typeface="Fjalla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jalla One"/>
              <a:buNone/>
              <a:defRPr sz="2800">
                <a:solidFill>
                  <a:schemeClr val="dk1"/>
                </a:solidFill>
                <a:latin typeface="Fjalla One"/>
                <a:ea typeface="Fjalla One"/>
                <a:cs typeface="Fjalla One"/>
                <a:sym typeface="Fjalla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jalla One"/>
              <a:buNone/>
              <a:defRPr sz="2800">
                <a:solidFill>
                  <a:schemeClr val="dk1"/>
                </a:solidFill>
                <a:latin typeface="Fjalla One"/>
                <a:ea typeface="Fjalla One"/>
                <a:cs typeface="Fjalla One"/>
                <a:sym typeface="Fjalla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jalla One"/>
              <a:buNone/>
              <a:defRPr sz="2800">
                <a:solidFill>
                  <a:schemeClr val="dk1"/>
                </a:solidFill>
                <a:latin typeface="Fjalla One"/>
                <a:ea typeface="Fjalla One"/>
                <a:cs typeface="Fjalla One"/>
                <a:sym typeface="Fjalla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jalla One"/>
              <a:buNone/>
              <a:defRPr sz="2800">
                <a:solidFill>
                  <a:schemeClr val="dk1"/>
                </a:solidFill>
                <a:latin typeface="Fjalla One"/>
                <a:ea typeface="Fjalla One"/>
                <a:cs typeface="Fjalla One"/>
                <a:sym typeface="Fjalla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jalla One"/>
              <a:buNone/>
              <a:defRPr sz="2800">
                <a:solidFill>
                  <a:schemeClr val="dk1"/>
                </a:solidFill>
                <a:latin typeface="Fjalla One"/>
                <a:ea typeface="Fjalla One"/>
                <a:cs typeface="Fjalla One"/>
                <a:sym typeface="Fjalla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jalla One"/>
              <a:buNone/>
              <a:defRPr sz="2800">
                <a:solidFill>
                  <a:schemeClr val="dk1"/>
                </a:solidFill>
                <a:latin typeface="Fjalla One"/>
                <a:ea typeface="Fjalla One"/>
                <a:cs typeface="Fjalla One"/>
                <a:sym typeface="Fjalla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jalla One"/>
              <a:buNone/>
              <a:defRPr sz="2800">
                <a:solidFill>
                  <a:schemeClr val="dk1"/>
                </a:solidFill>
                <a:latin typeface="Fjalla One"/>
                <a:ea typeface="Fjalla One"/>
                <a:cs typeface="Fjalla One"/>
                <a:sym typeface="Fjalla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Exo 2"/>
              <a:buChar char="●"/>
              <a:defRPr sz="1800">
                <a:solidFill>
                  <a:schemeClr val="dk2"/>
                </a:solidFill>
                <a:latin typeface="Exo 2"/>
                <a:ea typeface="Exo 2"/>
                <a:cs typeface="Exo 2"/>
                <a:sym typeface="Exo 2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xo 2"/>
              <a:buChar char="○"/>
              <a:defRPr>
                <a:solidFill>
                  <a:schemeClr val="dk2"/>
                </a:solidFill>
                <a:latin typeface="Exo 2"/>
                <a:ea typeface="Exo 2"/>
                <a:cs typeface="Exo 2"/>
                <a:sym typeface="Exo 2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xo 2"/>
              <a:buChar char="■"/>
              <a:defRPr>
                <a:solidFill>
                  <a:schemeClr val="dk2"/>
                </a:solidFill>
                <a:latin typeface="Exo 2"/>
                <a:ea typeface="Exo 2"/>
                <a:cs typeface="Exo 2"/>
                <a:sym typeface="Exo 2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xo 2"/>
              <a:buChar char="●"/>
              <a:defRPr>
                <a:solidFill>
                  <a:schemeClr val="dk2"/>
                </a:solidFill>
                <a:latin typeface="Exo 2"/>
                <a:ea typeface="Exo 2"/>
                <a:cs typeface="Exo 2"/>
                <a:sym typeface="Exo 2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xo 2"/>
              <a:buChar char="○"/>
              <a:defRPr>
                <a:solidFill>
                  <a:schemeClr val="dk2"/>
                </a:solidFill>
                <a:latin typeface="Exo 2"/>
                <a:ea typeface="Exo 2"/>
                <a:cs typeface="Exo 2"/>
                <a:sym typeface="Exo 2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xo 2"/>
              <a:buChar char="■"/>
              <a:defRPr>
                <a:solidFill>
                  <a:schemeClr val="dk2"/>
                </a:solidFill>
                <a:latin typeface="Exo 2"/>
                <a:ea typeface="Exo 2"/>
                <a:cs typeface="Exo 2"/>
                <a:sym typeface="Exo 2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xo 2"/>
              <a:buChar char="●"/>
              <a:defRPr>
                <a:solidFill>
                  <a:schemeClr val="dk2"/>
                </a:solidFill>
                <a:latin typeface="Exo 2"/>
                <a:ea typeface="Exo 2"/>
                <a:cs typeface="Exo 2"/>
                <a:sym typeface="Exo 2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xo 2"/>
              <a:buChar char="○"/>
              <a:defRPr>
                <a:solidFill>
                  <a:schemeClr val="dk2"/>
                </a:solidFill>
                <a:latin typeface="Exo 2"/>
                <a:ea typeface="Exo 2"/>
                <a:cs typeface="Exo 2"/>
                <a:sym typeface="Exo 2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xo 2"/>
              <a:buChar char="■"/>
              <a:defRPr>
                <a:solidFill>
                  <a:schemeClr val="dk2"/>
                </a:solidFill>
                <a:latin typeface="Exo 2"/>
                <a:ea typeface="Exo 2"/>
                <a:cs typeface="Exo 2"/>
                <a:sym typeface="Exo 2"/>
              </a:defRPr>
            </a:lvl9pPr>
          </a:lstStyle>
          <a:p>
            <a:endParaRPr dirty="0"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333">
                <a:solidFill>
                  <a:schemeClr val="dk2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8" r:id="rId4"/>
    <p:sldLayoutId id="2147483660" r:id="rId5"/>
    <p:sldLayoutId id="2147483661" r:id="rId6"/>
    <p:sldLayoutId id="2147483690" r:id="rId7"/>
    <p:sldLayoutId id="2147483653" r:id="rId8"/>
    <p:sldLayoutId id="2147483659" r:id="rId9"/>
    <p:sldLayoutId id="2147483652" r:id="rId10"/>
    <p:sldLayoutId id="2147483654" r:id="rId11"/>
    <p:sldLayoutId id="2147483655" r:id="rId12"/>
    <p:sldLayoutId id="2147483656" r:id="rId1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chemeClr val="bg1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jalla One"/>
              <a:buNone/>
              <a:defRPr sz="2800">
                <a:solidFill>
                  <a:schemeClr val="dk1"/>
                </a:solidFill>
                <a:latin typeface="Fjalla One"/>
                <a:ea typeface="Fjalla One"/>
                <a:cs typeface="Fjalla One"/>
                <a:sym typeface="Fjalla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jalla One"/>
              <a:buNone/>
              <a:defRPr sz="2800">
                <a:solidFill>
                  <a:schemeClr val="dk1"/>
                </a:solidFill>
                <a:latin typeface="Fjalla One"/>
                <a:ea typeface="Fjalla One"/>
                <a:cs typeface="Fjalla One"/>
                <a:sym typeface="Fjalla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jalla One"/>
              <a:buNone/>
              <a:defRPr sz="2800">
                <a:solidFill>
                  <a:schemeClr val="dk1"/>
                </a:solidFill>
                <a:latin typeface="Fjalla One"/>
                <a:ea typeface="Fjalla One"/>
                <a:cs typeface="Fjalla One"/>
                <a:sym typeface="Fjalla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jalla One"/>
              <a:buNone/>
              <a:defRPr sz="2800">
                <a:solidFill>
                  <a:schemeClr val="dk1"/>
                </a:solidFill>
                <a:latin typeface="Fjalla One"/>
                <a:ea typeface="Fjalla One"/>
                <a:cs typeface="Fjalla One"/>
                <a:sym typeface="Fjalla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jalla One"/>
              <a:buNone/>
              <a:defRPr sz="2800">
                <a:solidFill>
                  <a:schemeClr val="dk1"/>
                </a:solidFill>
                <a:latin typeface="Fjalla One"/>
                <a:ea typeface="Fjalla One"/>
                <a:cs typeface="Fjalla One"/>
                <a:sym typeface="Fjalla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jalla One"/>
              <a:buNone/>
              <a:defRPr sz="2800">
                <a:solidFill>
                  <a:schemeClr val="dk1"/>
                </a:solidFill>
                <a:latin typeface="Fjalla One"/>
                <a:ea typeface="Fjalla One"/>
                <a:cs typeface="Fjalla One"/>
                <a:sym typeface="Fjalla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jalla One"/>
              <a:buNone/>
              <a:defRPr sz="2800">
                <a:solidFill>
                  <a:schemeClr val="dk1"/>
                </a:solidFill>
                <a:latin typeface="Fjalla One"/>
                <a:ea typeface="Fjalla One"/>
                <a:cs typeface="Fjalla One"/>
                <a:sym typeface="Fjalla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jalla One"/>
              <a:buNone/>
              <a:defRPr sz="2800">
                <a:solidFill>
                  <a:schemeClr val="dk1"/>
                </a:solidFill>
                <a:latin typeface="Fjalla One"/>
                <a:ea typeface="Fjalla One"/>
                <a:cs typeface="Fjalla One"/>
                <a:sym typeface="Fjalla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jalla One"/>
              <a:buNone/>
              <a:defRPr sz="2800">
                <a:solidFill>
                  <a:schemeClr val="dk1"/>
                </a:solidFill>
                <a:latin typeface="Fjalla One"/>
                <a:ea typeface="Fjalla One"/>
                <a:cs typeface="Fjalla One"/>
                <a:sym typeface="Fjalla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Exo 2"/>
              <a:buChar char="●"/>
              <a:defRPr sz="1800">
                <a:solidFill>
                  <a:schemeClr val="dk2"/>
                </a:solidFill>
                <a:latin typeface="Exo 2"/>
                <a:ea typeface="Exo 2"/>
                <a:cs typeface="Exo 2"/>
                <a:sym typeface="Exo 2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xo 2"/>
              <a:buChar char="○"/>
              <a:defRPr>
                <a:solidFill>
                  <a:schemeClr val="dk2"/>
                </a:solidFill>
                <a:latin typeface="Exo 2"/>
                <a:ea typeface="Exo 2"/>
                <a:cs typeface="Exo 2"/>
                <a:sym typeface="Exo 2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xo 2"/>
              <a:buChar char="■"/>
              <a:defRPr>
                <a:solidFill>
                  <a:schemeClr val="dk2"/>
                </a:solidFill>
                <a:latin typeface="Exo 2"/>
                <a:ea typeface="Exo 2"/>
                <a:cs typeface="Exo 2"/>
                <a:sym typeface="Exo 2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xo 2"/>
              <a:buChar char="●"/>
              <a:defRPr>
                <a:solidFill>
                  <a:schemeClr val="dk2"/>
                </a:solidFill>
                <a:latin typeface="Exo 2"/>
                <a:ea typeface="Exo 2"/>
                <a:cs typeface="Exo 2"/>
                <a:sym typeface="Exo 2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xo 2"/>
              <a:buChar char="○"/>
              <a:defRPr>
                <a:solidFill>
                  <a:schemeClr val="dk2"/>
                </a:solidFill>
                <a:latin typeface="Exo 2"/>
                <a:ea typeface="Exo 2"/>
                <a:cs typeface="Exo 2"/>
                <a:sym typeface="Exo 2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xo 2"/>
              <a:buChar char="■"/>
              <a:defRPr>
                <a:solidFill>
                  <a:schemeClr val="dk2"/>
                </a:solidFill>
                <a:latin typeface="Exo 2"/>
                <a:ea typeface="Exo 2"/>
                <a:cs typeface="Exo 2"/>
                <a:sym typeface="Exo 2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xo 2"/>
              <a:buChar char="●"/>
              <a:defRPr>
                <a:solidFill>
                  <a:schemeClr val="dk2"/>
                </a:solidFill>
                <a:latin typeface="Exo 2"/>
                <a:ea typeface="Exo 2"/>
                <a:cs typeface="Exo 2"/>
                <a:sym typeface="Exo 2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xo 2"/>
              <a:buChar char="○"/>
              <a:defRPr>
                <a:solidFill>
                  <a:schemeClr val="dk2"/>
                </a:solidFill>
                <a:latin typeface="Exo 2"/>
                <a:ea typeface="Exo 2"/>
                <a:cs typeface="Exo 2"/>
                <a:sym typeface="Exo 2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xo 2"/>
              <a:buChar char="■"/>
              <a:defRPr>
                <a:solidFill>
                  <a:schemeClr val="dk2"/>
                </a:solidFill>
                <a:latin typeface="Exo 2"/>
                <a:ea typeface="Exo 2"/>
                <a:cs typeface="Exo 2"/>
                <a:sym typeface="Exo 2"/>
              </a:defRPr>
            </a:lvl9pPr>
          </a:lstStyle>
          <a:p>
            <a:endParaRPr dirty="0"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333">
                <a:solidFill>
                  <a:schemeClr val="dk2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937990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chemeClr val="bg1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jalla One"/>
              <a:buNone/>
              <a:defRPr sz="2800">
                <a:solidFill>
                  <a:schemeClr val="dk1"/>
                </a:solidFill>
                <a:latin typeface="Fjalla One"/>
                <a:ea typeface="Fjalla One"/>
                <a:cs typeface="Fjalla One"/>
                <a:sym typeface="Fjalla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jalla One"/>
              <a:buNone/>
              <a:defRPr sz="2800">
                <a:solidFill>
                  <a:schemeClr val="dk1"/>
                </a:solidFill>
                <a:latin typeface="Fjalla One"/>
                <a:ea typeface="Fjalla One"/>
                <a:cs typeface="Fjalla One"/>
                <a:sym typeface="Fjalla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jalla One"/>
              <a:buNone/>
              <a:defRPr sz="2800">
                <a:solidFill>
                  <a:schemeClr val="dk1"/>
                </a:solidFill>
                <a:latin typeface="Fjalla One"/>
                <a:ea typeface="Fjalla One"/>
                <a:cs typeface="Fjalla One"/>
                <a:sym typeface="Fjalla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jalla One"/>
              <a:buNone/>
              <a:defRPr sz="2800">
                <a:solidFill>
                  <a:schemeClr val="dk1"/>
                </a:solidFill>
                <a:latin typeface="Fjalla One"/>
                <a:ea typeface="Fjalla One"/>
                <a:cs typeface="Fjalla One"/>
                <a:sym typeface="Fjalla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jalla One"/>
              <a:buNone/>
              <a:defRPr sz="2800">
                <a:solidFill>
                  <a:schemeClr val="dk1"/>
                </a:solidFill>
                <a:latin typeface="Fjalla One"/>
                <a:ea typeface="Fjalla One"/>
                <a:cs typeface="Fjalla One"/>
                <a:sym typeface="Fjalla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jalla One"/>
              <a:buNone/>
              <a:defRPr sz="2800">
                <a:solidFill>
                  <a:schemeClr val="dk1"/>
                </a:solidFill>
                <a:latin typeface="Fjalla One"/>
                <a:ea typeface="Fjalla One"/>
                <a:cs typeface="Fjalla One"/>
                <a:sym typeface="Fjalla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jalla One"/>
              <a:buNone/>
              <a:defRPr sz="2800">
                <a:solidFill>
                  <a:schemeClr val="dk1"/>
                </a:solidFill>
                <a:latin typeface="Fjalla One"/>
                <a:ea typeface="Fjalla One"/>
                <a:cs typeface="Fjalla One"/>
                <a:sym typeface="Fjalla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jalla One"/>
              <a:buNone/>
              <a:defRPr sz="2800">
                <a:solidFill>
                  <a:schemeClr val="dk1"/>
                </a:solidFill>
                <a:latin typeface="Fjalla One"/>
                <a:ea typeface="Fjalla One"/>
                <a:cs typeface="Fjalla One"/>
                <a:sym typeface="Fjalla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jalla One"/>
              <a:buNone/>
              <a:defRPr sz="2800">
                <a:solidFill>
                  <a:schemeClr val="dk1"/>
                </a:solidFill>
                <a:latin typeface="Fjalla One"/>
                <a:ea typeface="Fjalla One"/>
                <a:cs typeface="Fjalla One"/>
                <a:sym typeface="Fjalla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Exo 2"/>
              <a:buChar char="●"/>
              <a:defRPr sz="1800">
                <a:solidFill>
                  <a:schemeClr val="dk2"/>
                </a:solidFill>
                <a:latin typeface="Exo 2"/>
                <a:ea typeface="Exo 2"/>
                <a:cs typeface="Exo 2"/>
                <a:sym typeface="Exo 2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xo 2"/>
              <a:buChar char="○"/>
              <a:defRPr>
                <a:solidFill>
                  <a:schemeClr val="dk2"/>
                </a:solidFill>
                <a:latin typeface="Exo 2"/>
                <a:ea typeface="Exo 2"/>
                <a:cs typeface="Exo 2"/>
                <a:sym typeface="Exo 2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xo 2"/>
              <a:buChar char="■"/>
              <a:defRPr>
                <a:solidFill>
                  <a:schemeClr val="dk2"/>
                </a:solidFill>
                <a:latin typeface="Exo 2"/>
                <a:ea typeface="Exo 2"/>
                <a:cs typeface="Exo 2"/>
                <a:sym typeface="Exo 2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xo 2"/>
              <a:buChar char="●"/>
              <a:defRPr>
                <a:solidFill>
                  <a:schemeClr val="dk2"/>
                </a:solidFill>
                <a:latin typeface="Exo 2"/>
                <a:ea typeface="Exo 2"/>
                <a:cs typeface="Exo 2"/>
                <a:sym typeface="Exo 2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xo 2"/>
              <a:buChar char="○"/>
              <a:defRPr>
                <a:solidFill>
                  <a:schemeClr val="dk2"/>
                </a:solidFill>
                <a:latin typeface="Exo 2"/>
                <a:ea typeface="Exo 2"/>
                <a:cs typeface="Exo 2"/>
                <a:sym typeface="Exo 2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xo 2"/>
              <a:buChar char="■"/>
              <a:defRPr>
                <a:solidFill>
                  <a:schemeClr val="dk2"/>
                </a:solidFill>
                <a:latin typeface="Exo 2"/>
                <a:ea typeface="Exo 2"/>
                <a:cs typeface="Exo 2"/>
                <a:sym typeface="Exo 2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xo 2"/>
              <a:buChar char="●"/>
              <a:defRPr>
                <a:solidFill>
                  <a:schemeClr val="dk2"/>
                </a:solidFill>
                <a:latin typeface="Exo 2"/>
                <a:ea typeface="Exo 2"/>
                <a:cs typeface="Exo 2"/>
                <a:sym typeface="Exo 2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xo 2"/>
              <a:buChar char="○"/>
              <a:defRPr>
                <a:solidFill>
                  <a:schemeClr val="dk2"/>
                </a:solidFill>
                <a:latin typeface="Exo 2"/>
                <a:ea typeface="Exo 2"/>
                <a:cs typeface="Exo 2"/>
                <a:sym typeface="Exo 2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xo 2"/>
              <a:buChar char="■"/>
              <a:defRPr>
                <a:solidFill>
                  <a:schemeClr val="dk2"/>
                </a:solidFill>
                <a:latin typeface="Exo 2"/>
                <a:ea typeface="Exo 2"/>
                <a:cs typeface="Exo 2"/>
                <a:sym typeface="Exo 2"/>
              </a:defRPr>
            </a:lvl9pPr>
          </a:lstStyle>
          <a:p>
            <a:endParaRPr dirty="0"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333">
                <a:solidFill>
                  <a:schemeClr val="dk2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070452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chemeClr val="bg1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github.com/Bw3ll/sharem" TargetMode="External"/><Relationship Id="rId3" Type="http://schemas.openxmlformats.org/officeDocument/2006/relationships/image" Target="../media/image14.png"/><Relationship Id="rId7" Type="http://schemas.openxmlformats.org/officeDocument/2006/relationships/hyperlink" Target="http://www.joprocket.com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github.com/Bw3ll/ShellWasp" TargetMode="External"/><Relationship Id="rId5" Type="http://schemas.openxmlformats.org/officeDocument/2006/relationships/image" Target="../media/image15.png"/><Relationship Id="rId10" Type="http://schemas.openxmlformats.org/officeDocument/2006/relationships/hyperlink" Target="mailto:bramwell.brizendine@uah.edu" TargetMode="External"/><Relationship Id="rId4" Type="http://schemas.microsoft.com/office/2007/relationships/hdphoto" Target="../media/hdphoto2.wdp"/><Relationship Id="rId9" Type="http://schemas.openxmlformats.org/officeDocument/2006/relationships/hyperlink" Target="mailto:bramwell.brizendine@gmail.com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subTitle" idx="1"/>
          </p:nvPr>
        </p:nvSpPr>
        <p:spPr>
          <a:xfrm>
            <a:off x="3226412" y="5957604"/>
            <a:ext cx="5944221" cy="719091"/>
          </a:xfrm>
          <a:prstGeom prst="rect">
            <a:avLst/>
          </a:prstGeom>
          <a:solidFill>
            <a:schemeClr val="tx1"/>
          </a:solidFill>
        </p:spPr>
        <p:txBody>
          <a:bodyPr spcFirstLastPara="1" wrap="square" lIns="0" tIns="0" rIns="0" bIns="0" anchor="t" anchorCtr="0">
            <a:normAutofit/>
          </a:bodyPr>
          <a:lstStyle/>
          <a:p>
            <a:pPr marL="0" indent="0"/>
            <a:r>
              <a:rPr lang="en-GB" sz="2000" dirty="0" err="1">
                <a:solidFill>
                  <a:schemeClr val="bg1">
                    <a:lumMod val="95000"/>
                  </a:schemeClr>
                </a:solidFill>
              </a:rPr>
              <a:t>Dr.</a:t>
            </a:r>
            <a:r>
              <a:rPr lang="en-GB" sz="2000" dirty="0">
                <a:solidFill>
                  <a:schemeClr val="bg1">
                    <a:lumMod val="95000"/>
                  </a:schemeClr>
                </a:solidFill>
              </a:rPr>
              <a:t> Bramwell Brizendine | Assistant Professor | UAH</a:t>
            </a:r>
          </a:p>
          <a:p>
            <a:pPr marL="0" indent="0"/>
            <a:r>
              <a:rPr lang="en-GB" sz="2000" dirty="0">
                <a:solidFill>
                  <a:schemeClr val="bg1">
                    <a:lumMod val="95000"/>
                  </a:schemeClr>
                </a:solidFill>
              </a:rPr>
              <a:t>Shiva Shashank Kusuma | Graduate Student | UAH</a:t>
            </a:r>
          </a:p>
          <a:p>
            <a:pPr marL="0" indent="0"/>
            <a:endParaRPr lang="en-GB" sz="2000" dirty="0"/>
          </a:p>
        </p:txBody>
      </p:sp>
      <p:sp>
        <p:nvSpPr>
          <p:cNvPr id="49" name="Google Shape;49;p11"/>
          <p:cNvSpPr txBox="1">
            <a:spLocks noGrp="1"/>
          </p:cNvSpPr>
          <p:nvPr>
            <p:ph type="ctrTitle"/>
          </p:nvPr>
        </p:nvSpPr>
        <p:spPr>
          <a:xfrm>
            <a:off x="1741118" y="5031276"/>
            <a:ext cx="8676057" cy="540850"/>
          </a:xfrm>
          <a:prstGeom prst="rect">
            <a:avLst/>
          </a:prstGeom>
          <a:solidFill>
            <a:schemeClr val="tx1"/>
          </a:solidFill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en-US" sz="3200" dirty="0"/>
              <a:t>Advanced ROP Framework: Pushing ROP to Its Limits</a:t>
            </a:r>
            <a:endParaRPr lang="en-GB" sz="3200" dirty="0"/>
          </a:p>
        </p:txBody>
      </p:sp>
      <p:pic>
        <p:nvPicPr>
          <p:cNvPr id="6" name="Picture 5" descr="A white letter in a black background&#10;&#10;Description automatically generated">
            <a:extLst>
              <a:ext uri="{FF2B5EF4-FFF2-40B4-BE49-F238E27FC236}">
                <a16:creationId xmlns:a16="http://schemas.microsoft.com/office/drawing/2014/main" id="{0CC71780-2AC4-473D-B43D-CD5C8CDDDE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65375" y="0"/>
            <a:ext cx="8051800" cy="16891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8BCC943-C320-4979-878B-BF3F6C65F3A2}"/>
              </a:ext>
            </a:extLst>
          </p:cNvPr>
          <p:cNvSpPr txBox="1"/>
          <p:nvPr/>
        </p:nvSpPr>
        <p:spPr>
          <a:xfrm>
            <a:off x="2571750" y="2514600"/>
            <a:ext cx="679132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ROUGH DRAFT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r>
              <a:rPr lang="en-GB" dirty="0" err="1"/>
              <a:t>Dr.</a:t>
            </a:r>
            <a:r>
              <a:rPr lang="en-GB" dirty="0"/>
              <a:t> Bramwell Brizendine</a:t>
            </a:r>
            <a:endParaRPr dirty="0"/>
          </a:p>
        </p:txBody>
      </p:sp>
      <p:pic>
        <p:nvPicPr>
          <p:cNvPr id="2" name="Google Shape;109;p2">
            <a:extLst>
              <a:ext uri="{FF2B5EF4-FFF2-40B4-BE49-F238E27FC236}">
                <a16:creationId xmlns:a16="http://schemas.microsoft.com/office/drawing/2014/main" id="{019FC021-EF3A-848D-37AE-7911C8926044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">
            <a:alphaModFix/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l="10047" r="18296" b="-1"/>
          <a:stretch/>
        </p:blipFill>
        <p:spPr>
          <a:xfrm>
            <a:off x="7" y="1258961"/>
            <a:ext cx="5215759" cy="5454211"/>
          </a:xfrm>
          <a:custGeom>
            <a:avLst/>
            <a:gdLst/>
            <a:ahLst/>
            <a:cxnLst/>
            <a:rect l="l" t="t" r="r" b="b"/>
            <a:pathLst>
              <a:path w="4838041" h="5063738">
                <a:moveTo>
                  <a:pt x="2306172" y="0"/>
                </a:moveTo>
                <a:cubicBezTo>
                  <a:pt x="3704485" y="0"/>
                  <a:pt x="4838041" y="1133556"/>
                  <a:pt x="4838041" y="2531869"/>
                </a:cubicBezTo>
                <a:cubicBezTo>
                  <a:pt x="4838041" y="3930182"/>
                  <a:pt x="3704485" y="5063738"/>
                  <a:pt x="2306172" y="5063738"/>
                </a:cubicBezTo>
                <a:cubicBezTo>
                  <a:pt x="1344832" y="5063738"/>
                  <a:pt x="508631" y="4527956"/>
                  <a:pt x="79886" y="3738709"/>
                </a:cubicBezTo>
                <a:lnTo>
                  <a:pt x="0" y="3572876"/>
                </a:lnTo>
                <a:lnTo>
                  <a:pt x="0" y="1490863"/>
                </a:lnTo>
                <a:lnTo>
                  <a:pt x="79886" y="1325030"/>
                </a:lnTo>
                <a:cubicBezTo>
                  <a:pt x="508631" y="535783"/>
                  <a:pt x="1344832" y="0"/>
                  <a:pt x="2306172" y="0"/>
                </a:cubicBezTo>
                <a:close/>
              </a:path>
            </a:pathLst>
          </a:custGeom>
          <a:noFill/>
          <a:effectLst>
            <a:softEdge rad="0"/>
          </a:effectLst>
        </p:spPr>
      </p:pic>
      <p:pic>
        <p:nvPicPr>
          <p:cNvPr id="4" name="Google Shape;109;p2">
            <a:extLst>
              <a:ext uri="{FF2B5EF4-FFF2-40B4-BE49-F238E27FC236}">
                <a16:creationId xmlns:a16="http://schemas.microsoft.com/office/drawing/2014/main" id="{9748944A-8B02-EAFE-3CFD-6F291862829C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l="10047" r="18296" b="-1"/>
          <a:stretch/>
        </p:blipFill>
        <p:spPr>
          <a:xfrm>
            <a:off x="-1" y="1264307"/>
            <a:ext cx="5215759" cy="5454211"/>
          </a:xfrm>
          <a:custGeom>
            <a:avLst/>
            <a:gdLst/>
            <a:ahLst/>
            <a:cxnLst/>
            <a:rect l="l" t="t" r="r" b="b"/>
            <a:pathLst>
              <a:path w="4838041" h="5063738">
                <a:moveTo>
                  <a:pt x="2306172" y="0"/>
                </a:moveTo>
                <a:cubicBezTo>
                  <a:pt x="3704485" y="0"/>
                  <a:pt x="4838041" y="1133556"/>
                  <a:pt x="4838041" y="2531869"/>
                </a:cubicBezTo>
                <a:cubicBezTo>
                  <a:pt x="4838041" y="3930182"/>
                  <a:pt x="3704485" y="5063738"/>
                  <a:pt x="2306172" y="5063738"/>
                </a:cubicBezTo>
                <a:cubicBezTo>
                  <a:pt x="1344832" y="5063738"/>
                  <a:pt x="508631" y="4527956"/>
                  <a:pt x="79886" y="3738709"/>
                </a:cubicBezTo>
                <a:lnTo>
                  <a:pt x="0" y="3572876"/>
                </a:lnTo>
                <a:lnTo>
                  <a:pt x="0" y="1490863"/>
                </a:lnTo>
                <a:lnTo>
                  <a:pt x="79886" y="1325030"/>
                </a:lnTo>
                <a:cubicBezTo>
                  <a:pt x="508631" y="535783"/>
                  <a:pt x="1344832" y="0"/>
                  <a:pt x="2306172" y="0"/>
                </a:cubicBezTo>
                <a:close/>
              </a:path>
            </a:pathLst>
          </a:custGeom>
          <a:noFill/>
          <a:effectLst>
            <a:softEdge rad="0"/>
          </a:effectLst>
        </p:spPr>
      </p:pic>
      <p:pic>
        <p:nvPicPr>
          <p:cNvPr id="3" name="Google Shape;109;p2">
            <a:extLst>
              <a:ext uri="{FF2B5EF4-FFF2-40B4-BE49-F238E27FC236}">
                <a16:creationId xmlns:a16="http://schemas.microsoft.com/office/drawing/2014/main" id="{4A6B1D5A-A43E-5BAC-FB8E-513EFD1FEA8E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5">
            <a:alphaModFix/>
            <a:biLevel thresh="7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encilSketch/>
                    </a14:imgEffect>
                  </a14:imgLayer>
                </a14:imgProps>
              </a:ext>
            </a:extLst>
          </a:blip>
          <a:srcRect l="10047" r="18296" b="-1"/>
          <a:stretch/>
        </p:blipFill>
        <p:spPr>
          <a:xfrm>
            <a:off x="7877" y="1274039"/>
            <a:ext cx="5207883" cy="5449824"/>
          </a:xfrm>
          <a:custGeom>
            <a:avLst/>
            <a:gdLst/>
            <a:ahLst/>
            <a:cxnLst/>
            <a:rect l="l" t="t" r="r" b="b"/>
            <a:pathLst>
              <a:path w="4838041" h="5063738">
                <a:moveTo>
                  <a:pt x="2306172" y="0"/>
                </a:moveTo>
                <a:cubicBezTo>
                  <a:pt x="3704485" y="0"/>
                  <a:pt x="4838041" y="1133556"/>
                  <a:pt x="4838041" y="2531869"/>
                </a:cubicBezTo>
                <a:cubicBezTo>
                  <a:pt x="4838041" y="3930182"/>
                  <a:pt x="3704485" y="5063738"/>
                  <a:pt x="2306172" y="5063738"/>
                </a:cubicBezTo>
                <a:cubicBezTo>
                  <a:pt x="1344832" y="5063738"/>
                  <a:pt x="508631" y="4527956"/>
                  <a:pt x="79886" y="3738709"/>
                </a:cubicBezTo>
                <a:lnTo>
                  <a:pt x="0" y="3572876"/>
                </a:lnTo>
                <a:lnTo>
                  <a:pt x="0" y="1490863"/>
                </a:lnTo>
                <a:lnTo>
                  <a:pt x="79886" y="1325030"/>
                </a:lnTo>
                <a:cubicBezTo>
                  <a:pt x="508631" y="535783"/>
                  <a:pt x="1344832" y="0"/>
                  <a:pt x="2306172" y="0"/>
                </a:cubicBezTo>
                <a:close/>
              </a:path>
            </a:pathLst>
          </a:custGeom>
          <a:noFill/>
          <a:effectLst>
            <a:softEdge rad="0"/>
          </a:effectLst>
        </p:spPr>
      </p:pic>
      <p:sp>
        <p:nvSpPr>
          <p:cNvPr id="9" name="Google Shape;63;p13">
            <a:extLst>
              <a:ext uri="{FF2B5EF4-FFF2-40B4-BE49-F238E27FC236}">
                <a16:creationId xmlns:a16="http://schemas.microsoft.com/office/drawing/2014/main" id="{A6FB5736-03A0-4515-9B70-B97BCF6F9B14}"/>
              </a:ext>
            </a:extLst>
          </p:cNvPr>
          <p:cNvSpPr txBox="1">
            <a:spLocks/>
          </p:cNvSpPr>
          <p:nvPr/>
        </p:nvSpPr>
        <p:spPr>
          <a:xfrm>
            <a:off x="5524500" y="981075"/>
            <a:ext cx="5480050" cy="5876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Exo 2"/>
              <a:buChar char="●"/>
              <a:defRPr sz="1800" b="0" i="0" u="none" strike="noStrike" cap="none">
                <a:solidFill>
                  <a:schemeClr val="dk2"/>
                </a:solidFill>
                <a:latin typeface="Exo 2"/>
                <a:ea typeface="Exo 2"/>
                <a:cs typeface="Exo 2"/>
                <a:sym typeface="Exo 2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xo 2"/>
              <a:buChar char="○"/>
              <a:defRPr sz="1867" b="0" i="0" u="none" strike="noStrike" cap="none">
                <a:solidFill>
                  <a:schemeClr val="dk2"/>
                </a:solidFill>
                <a:latin typeface="Exo 2"/>
                <a:ea typeface="Exo 2"/>
                <a:cs typeface="Exo 2"/>
                <a:sym typeface="Exo 2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xo 2"/>
              <a:buChar char="■"/>
              <a:defRPr sz="1867" b="0" i="0" u="none" strike="noStrike" cap="none">
                <a:solidFill>
                  <a:schemeClr val="dk2"/>
                </a:solidFill>
                <a:latin typeface="Exo 2"/>
                <a:ea typeface="Exo 2"/>
                <a:cs typeface="Exo 2"/>
                <a:sym typeface="Exo 2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xo 2"/>
              <a:buChar char="●"/>
              <a:defRPr sz="1867" b="0" i="0" u="none" strike="noStrike" cap="none">
                <a:solidFill>
                  <a:schemeClr val="dk2"/>
                </a:solidFill>
                <a:latin typeface="Exo 2"/>
                <a:ea typeface="Exo 2"/>
                <a:cs typeface="Exo 2"/>
                <a:sym typeface="Exo 2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xo 2"/>
              <a:buChar char="○"/>
              <a:defRPr sz="1867" b="0" i="0" u="none" strike="noStrike" cap="none">
                <a:solidFill>
                  <a:schemeClr val="dk2"/>
                </a:solidFill>
                <a:latin typeface="Exo 2"/>
                <a:ea typeface="Exo 2"/>
                <a:cs typeface="Exo 2"/>
                <a:sym typeface="Exo 2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xo 2"/>
              <a:buChar char="■"/>
              <a:defRPr sz="1867" b="0" i="0" u="none" strike="noStrike" cap="none">
                <a:solidFill>
                  <a:schemeClr val="dk2"/>
                </a:solidFill>
                <a:latin typeface="Exo 2"/>
                <a:ea typeface="Exo 2"/>
                <a:cs typeface="Exo 2"/>
                <a:sym typeface="Exo 2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xo 2"/>
              <a:buChar char="●"/>
              <a:defRPr sz="1867" b="0" i="0" u="none" strike="noStrike" cap="none">
                <a:solidFill>
                  <a:schemeClr val="dk2"/>
                </a:solidFill>
                <a:latin typeface="Exo 2"/>
                <a:ea typeface="Exo 2"/>
                <a:cs typeface="Exo 2"/>
                <a:sym typeface="Exo 2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xo 2"/>
              <a:buChar char="○"/>
              <a:defRPr sz="1867" b="0" i="0" u="none" strike="noStrike" cap="none">
                <a:solidFill>
                  <a:schemeClr val="dk2"/>
                </a:solidFill>
                <a:latin typeface="Exo 2"/>
                <a:ea typeface="Exo 2"/>
                <a:cs typeface="Exo 2"/>
                <a:sym typeface="Exo 2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xo 2"/>
              <a:buChar char="■"/>
              <a:defRPr sz="1867" b="0" i="0" u="none" strike="noStrike" cap="none">
                <a:solidFill>
                  <a:schemeClr val="dk2"/>
                </a:solidFill>
                <a:latin typeface="Exo 2"/>
                <a:ea typeface="Exo 2"/>
                <a:cs typeface="Exo 2"/>
                <a:sym typeface="Exo 2"/>
              </a:defRPr>
            </a:lvl9pPr>
          </a:lstStyle>
          <a:p>
            <a:pPr marL="380944" indent="-380944">
              <a:lnSpc>
                <a:spcPct val="12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</a:rPr>
              <a:t>Dr. Bramwell Brizendine was the founding Director of the VERONA Lab</a:t>
            </a:r>
          </a:p>
          <a:p>
            <a:pPr marL="990454" lvl="1" indent="-380944">
              <a:lnSpc>
                <a:spcPct val="12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</a:rPr>
              <a:t>Vulnerability and Exploitation Research for Offensive and Novel Attacks Lab</a:t>
            </a:r>
          </a:p>
          <a:p>
            <a:pPr marL="380944" indent="-380944">
              <a:lnSpc>
                <a:spcPct val="12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</a:rPr>
              <a:t>Creator of ShellWasp:</a:t>
            </a:r>
          </a:p>
          <a:p>
            <a:pPr marL="990454" lvl="1" indent="-380944">
              <a:lnSpc>
                <a:spcPct val="12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b="1">
                <a:solidFill>
                  <a:srgbClr val="B21117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https://github.com/Bw3ll/ShellWasp</a:t>
            </a:r>
            <a:endParaRPr lang="en-US" b="1">
              <a:solidFill>
                <a:srgbClr val="B21117"/>
              </a:solidFill>
            </a:endParaRPr>
          </a:p>
          <a:p>
            <a:pPr marL="380944" indent="-380944">
              <a:lnSpc>
                <a:spcPct val="12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</a:rPr>
              <a:t>Creator of the JOP ROCKET:</a:t>
            </a:r>
          </a:p>
          <a:p>
            <a:pPr marL="990454" lvl="1" indent="-380944">
              <a:lnSpc>
                <a:spcPct val="12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b="1">
                <a:solidFill>
                  <a:srgbClr val="B21117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http://www.joprocket.com</a:t>
            </a:r>
            <a:endParaRPr lang="en-US" b="1">
              <a:solidFill>
                <a:srgbClr val="B21117"/>
              </a:solidFill>
            </a:endParaRPr>
          </a:p>
          <a:p>
            <a:pPr marL="380944" indent="-380944">
              <a:lnSpc>
                <a:spcPct val="12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</a:rPr>
              <a:t>Creator of SHAREM:</a:t>
            </a:r>
          </a:p>
          <a:p>
            <a:pPr marL="990454" lvl="1" indent="-380944">
              <a:lnSpc>
                <a:spcPct val="12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b="1">
                <a:solidFill>
                  <a:srgbClr val="B21117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https://github.com/Bw3ll/sharem</a:t>
            </a:r>
            <a:endParaRPr lang="en-US" b="1">
              <a:solidFill>
                <a:srgbClr val="B21117"/>
              </a:solidFill>
            </a:endParaRPr>
          </a:p>
          <a:p>
            <a:pPr marL="380944" indent="-380944">
              <a:lnSpc>
                <a:spcPct val="12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</a:rPr>
              <a:t>Assistant Professor of Computer Science at University of Alabama in Huntsville</a:t>
            </a:r>
          </a:p>
          <a:p>
            <a:pPr marL="380944" indent="-380944">
              <a:lnSpc>
                <a:spcPct val="12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</a:rPr>
              <a:t>Interests: software exploitation, reverse engineering, code-reuse attacks,  malware analysis, and offensive security</a:t>
            </a:r>
          </a:p>
          <a:p>
            <a:pPr marL="380944" indent="-380944">
              <a:lnSpc>
                <a:spcPct val="12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</a:rPr>
              <a:t>Education:</a:t>
            </a:r>
          </a:p>
          <a:p>
            <a:pPr marL="990454" lvl="1" indent="-380944">
              <a:lnSpc>
                <a:spcPct val="12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</a:rPr>
              <a:t>2019 Ph.D in Cyber Operations</a:t>
            </a:r>
          </a:p>
          <a:p>
            <a:pPr marL="990454" lvl="1" indent="-380944">
              <a:lnSpc>
                <a:spcPct val="12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</a:rPr>
              <a:t>2016: M.S. in Applied Computer Science</a:t>
            </a:r>
          </a:p>
          <a:p>
            <a:pPr marL="990454" lvl="1" indent="-380944">
              <a:lnSpc>
                <a:spcPct val="12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</a:rPr>
              <a:t>2014: M.S. in Information Assurance</a:t>
            </a:r>
          </a:p>
          <a:p>
            <a:pPr marL="380944" indent="-380944">
              <a:lnSpc>
                <a:spcPct val="12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</a:rPr>
              <a:t>Contact:</a:t>
            </a:r>
          </a:p>
          <a:p>
            <a:pPr marL="990454" lvl="1" indent="-380944">
              <a:lnSpc>
                <a:spcPct val="12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b="1">
                <a:solidFill>
                  <a:srgbClr val="B21117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bramwell.brizendine@gmail.com</a:t>
            </a:r>
            <a:endParaRPr lang="en-US" b="1">
              <a:solidFill>
                <a:srgbClr val="B21117"/>
              </a:solidFill>
            </a:endParaRPr>
          </a:p>
          <a:p>
            <a:pPr marL="990454" lvl="1" indent="-380944">
              <a:lnSpc>
                <a:spcPct val="12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b="1">
                <a:solidFill>
                  <a:srgbClr val="B21117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bramwell.brizendine@uah.edu</a:t>
            </a:r>
            <a:endParaRPr lang="en-US" b="1" dirty="0">
              <a:solidFill>
                <a:srgbClr val="B21117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8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7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8000"/>
                            </p:stCondLst>
                            <p:childTnLst>
                              <p:par>
                                <p:cTn id="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8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1FB01-9089-4176-8154-F8FC2E1BE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9469" y="220600"/>
            <a:ext cx="8960906" cy="763600"/>
          </a:xfrm>
        </p:spPr>
        <p:txBody>
          <a:bodyPr>
            <a:noAutofit/>
          </a:bodyPr>
          <a:lstStyle/>
          <a:p>
            <a:r>
              <a:rPr lang="en-US" dirty="0"/>
              <a:t>Bringing a Fresh Perspective to ROP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271B9D-C5A7-4624-BCC5-1D5CF8A9AA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ROP has been around for so long, with many great tools to facilitate finding ROP gadgets:</a:t>
            </a:r>
          </a:p>
          <a:p>
            <a:pPr lvl="1"/>
            <a:r>
              <a:rPr lang="en-US" dirty="0"/>
              <a:t>Mona, </a:t>
            </a:r>
            <a:r>
              <a:rPr lang="en-US" dirty="0" err="1"/>
              <a:t>ROPgadget</a:t>
            </a:r>
            <a:r>
              <a:rPr lang="en-US" dirty="0"/>
              <a:t> Tool, </a:t>
            </a:r>
            <a:r>
              <a:rPr lang="en-US" dirty="0" err="1"/>
              <a:t>Ropper</a:t>
            </a:r>
            <a:r>
              <a:rPr lang="en-US" dirty="0"/>
              <a:t>, etc.</a:t>
            </a:r>
          </a:p>
          <a:p>
            <a:pPr lvl="1"/>
            <a:r>
              <a:rPr lang="en-US" dirty="0"/>
              <a:t>Can we actually contribute something new that has not been done before?</a:t>
            </a:r>
          </a:p>
          <a:p>
            <a:pPr lvl="1"/>
            <a:endParaRPr lang="en-US" dirty="0"/>
          </a:p>
          <a:p>
            <a:r>
              <a:rPr lang="en-US" dirty="0"/>
              <a:t>There is another tool for automatic chain generation for Jump-Oriented Programming: the JOP ROCKET.</a:t>
            </a:r>
          </a:p>
          <a:p>
            <a:endParaRPr lang="en-US" dirty="0"/>
          </a:p>
          <a:p>
            <a:r>
              <a:rPr lang="en-US" dirty="0"/>
              <a:t>ROP ROCKET is a culmination of lessons learned in creating </a:t>
            </a:r>
            <a:r>
              <a:rPr lang="en-US" dirty="0">
                <a:solidFill>
                  <a:srgbClr val="FFFF1E"/>
                </a:solidFill>
              </a:rPr>
              <a:t>JOP ROCKET</a:t>
            </a:r>
            <a:r>
              <a:rPr lang="en-US" dirty="0"/>
              <a:t>, </a:t>
            </a:r>
            <a:r>
              <a:rPr lang="en-US" dirty="0">
                <a:solidFill>
                  <a:srgbClr val="FFFF1E"/>
                </a:solidFill>
              </a:rPr>
              <a:t>SHAREM Shellcode Analysis Framework</a:t>
            </a:r>
            <a:r>
              <a:rPr lang="en-US" dirty="0"/>
              <a:t>, and </a:t>
            </a:r>
            <a:r>
              <a:rPr lang="en-US" dirty="0">
                <a:solidFill>
                  <a:srgbClr val="FFFF1E"/>
                </a:solidFill>
              </a:rPr>
              <a:t>ShellWasp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626081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F4CD0-ACEB-4EA3-879C-CE9254BB3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Future is Here: ROP 2.0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65D192-5A34-4AD6-969A-B1178F77B4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Bringing lessons learned from exploring and documenting the functionality of Jump-Oriented Programming, I want to bring some fresh, new contributions to ROP.</a:t>
            </a:r>
          </a:p>
          <a:p>
            <a:r>
              <a:rPr lang="en-US" dirty="0"/>
              <a:t>Let’s make ROP fresh and exciting again.</a:t>
            </a:r>
          </a:p>
          <a:p>
            <a:pPr lvl="1"/>
            <a:r>
              <a:rPr lang="en-US" dirty="0"/>
              <a:t>The tried-and-true ways work, but what non-standard approaches can we bring?</a:t>
            </a:r>
          </a:p>
          <a:p>
            <a:r>
              <a:rPr lang="en-US" dirty="0"/>
              <a:t>Code-reuse-attacks are inherently flexible – let’s stretch the limits of what we can do with ROP in a Windows environment.</a:t>
            </a:r>
          </a:p>
          <a:p>
            <a:r>
              <a:rPr lang="en-US" dirty="0"/>
              <a:t>Can we take these new ideas and automate them into a vibrant, fresh new tool, ROP ROCKET?</a:t>
            </a:r>
          </a:p>
        </p:txBody>
      </p:sp>
    </p:spTree>
    <p:extLst>
      <p:ext uri="{BB962C8B-B14F-4D97-AF65-F5344CB8AC3E}">
        <p14:creationId xmlns:p14="http://schemas.microsoft.com/office/powerpoint/2010/main" val="41869806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3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74B3B32-C7B9-25C0-6F68-3F96EBE39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9469" y="220600"/>
            <a:ext cx="8067667" cy="763600"/>
          </a:xfrm>
        </p:spPr>
        <p:txBody>
          <a:bodyPr>
            <a:normAutofit/>
          </a:bodyPr>
          <a:lstStyle/>
          <a:p>
            <a:r>
              <a:rPr lang="en-US" dirty="0"/>
              <a:t>Thinking Outside the Box with JOP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149C37-075F-C0CB-355C-7F245D34C3EC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1722400" y="1064455"/>
            <a:ext cx="8747200" cy="5085737"/>
          </a:xfrm>
          <a:solidFill>
            <a:schemeClr val="tx1"/>
          </a:solidFill>
          <a:effectLst>
            <a:glow rad="266700">
              <a:srgbClr val="B21117"/>
            </a:glow>
          </a:effectLst>
        </p:spPr>
        <p:txBody>
          <a:bodyPr>
            <a:normAutofit fontScale="92500"/>
          </a:bodyPr>
          <a:lstStyle/>
          <a:p>
            <a:pPr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Exo 2" panose="020B0604020202020204" charset="0"/>
              </a:rPr>
              <a:t>JOP in x86 is fundamentally a very different code-reuse attack from ROP, with its own sets of rules in terms of how it works.</a:t>
            </a:r>
          </a:p>
          <a:p>
            <a:pPr lvl="1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467" dirty="0">
                <a:solidFill>
                  <a:schemeClr val="bg1"/>
                </a:solidFill>
                <a:latin typeface="Exo 2" panose="020B0604020202020204" charset="0"/>
              </a:rPr>
              <a:t>Prior to JOP ROCKET, there was no tool to provide full functionality for JOP gadget creation.</a:t>
            </a:r>
          </a:p>
          <a:p>
            <a:pPr lvl="1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467" dirty="0">
                <a:solidFill>
                  <a:schemeClr val="bg1"/>
                </a:solidFill>
                <a:latin typeface="Exo 2" panose="020B0604020202020204" charset="0"/>
              </a:rPr>
              <a:t>Prior to JOP ROCKET, much of the basic mechanics of how to actually do JOP beyond a very simplistic level had never been documented.</a:t>
            </a:r>
          </a:p>
          <a:p>
            <a:pPr lvl="1"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en-US" sz="2467" dirty="0">
              <a:solidFill>
                <a:schemeClr val="bg1"/>
              </a:solidFill>
              <a:latin typeface="Exo 2" panose="020B0604020202020204" charset="0"/>
            </a:endParaRPr>
          </a:p>
          <a:p>
            <a:pPr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Exo 2" panose="020B0604020202020204" charset="0"/>
              </a:rPr>
              <a:t>JOP is inherently extremely flexible, much more so than ROP.</a:t>
            </a:r>
          </a:p>
          <a:p>
            <a:pPr lvl="1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467" dirty="0">
                <a:solidFill>
                  <a:schemeClr val="bg1"/>
                </a:solidFill>
                <a:latin typeface="Exo 2" panose="020B0604020202020204" charset="0"/>
              </a:rPr>
              <a:t>Can we bring that flexibility and willingness to do something new to ROP?</a:t>
            </a:r>
          </a:p>
          <a:p>
            <a:pPr lvl="1"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  <a:latin typeface="Exo 2" panose="020B0604020202020204" charset="0"/>
            </a:endParaRPr>
          </a:p>
          <a:p>
            <a:pPr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  <a:latin typeface="Exo 2" panose="020B0604020202020204" charset="0"/>
            </a:endParaRPr>
          </a:p>
          <a:p>
            <a:pPr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  <a:latin typeface="Exo 2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23914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0B9DD5F-88BD-BE3B-82A4-D012C1504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9469" y="220600"/>
            <a:ext cx="8067667" cy="763600"/>
          </a:xfrm>
        </p:spPr>
        <p:txBody>
          <a:bodyPr>
            <a:normAutofit/>
          </a:bodyPr>
          <a:lstStyle/>
          <a:p>
            <a:r>
              <a:rPr lang="en-US" dirty="0"/>
              <a:t>Novel Contributions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659C0463-973E-49AA-90A4-C4AC2923039F}"/>
              </a:ext>
            </a:extLst>
          </p:cNvPr>
          <p:cNvSpPr txBox="1">
            <a:spLocks/>
          </p:cNvSpPr>
          <p:nvPr/>
        </p:nvSpPr>
        <p:spPr>
          <a:xfrm>
            <a:off x="1722400" y="1064455"/>
            <a:ext cx="8747200" cy="5085737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glow rad="266700">
              <a:srgbClr val="B21117"/>
            </a:glow>
          </a:effectLst>
        </p:spPr>
        <p:txBody>
          <a:bodyPr spcFirstLastPara="1" wrap="square" lIns="0" tIns="0" rIns="0" bIns="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Exo 2"/>
              <a:buChar char="●"/>
              <a:defRPr sz="1800" b="0" i="0" u="none" strike="noStrike" cap="none">
                <a:solidFill>
                  <a:schemeClr val="dk2"/>
                </a:solidFill>
                <a:latin typeface="Exo 2"/>
                <a:ea typeface="Exo 2"/>
                <a:cs typeface="Exo 2"/>
                <a:sym typeface="Exo 2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xo 2"/>
              <a:buChar char="○"/>
              <a:defRPr sz="1867" b="0" i="0" u="none" strike="noStrike" cap="none">
                <a:solidFill>
                  <a:schemeClr val="dk2"/>
                </a:solidFill>
                <a:latin typeface="Exo 2"/>
                <a:ea typeface="Exo 2"/>
                <a:cs typeface="Exo 2"/>
                <a:sym typeface="Exo 2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xo 2"/>
              <a:buChar char="■"/>
              <a:defRPr sz="1867" b="0" i="0" u="none" strike="noStrike" cap="none">
                <a:solidFill>
                  <a:schemeClr val="dk2"/>
                </a:solidFill>
                <a:latin typeface="Exo 2"/>
                <a:ea typeface="Exo 2"/>
                <a:cs typeface="Exo 2"/>
                <a:sym typeface="Exo 2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xo 2"/>
              <a:buChar char="●"/>
              <a:defRPr sz="1867" b="0" i="0" u="none" strike="noStrike" cap="none">
                <a:solidFill>
                  <a:schemeClr val="dk2"/>
                </a:solidFill>
                <a:latin typeface="Exo 2"/>
                <a:ea typeface="Exo 2"/>
                <a:cs typeface="Exo 2"/>
                <a:sym typeface="Exo 2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xo 2"/>
              <a:buChar char="○"/>
              <a:defRPr sz="1867" b="0" i="0" u="none" strike="noStrike" cap="none">
                <a:solidFill>
                  <a:schemeClr val="dk2"/>
                </a:solidFill>
                <a:latin typeface="Exo 2"/>
                <a:ea typeface="Exo 2"/>
                <a:cs typeface="Exo 2"/>
                <a:sym typeface="Exo 2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xo 2"/>
              <a:buChar char="■"/>
              <a:defRPr sz="1867" b="0" i="0" u="none" strike="noStrike" cap="none">
                <a:solidFill>
                  <a:schemeClr val="dk2"/>
                </a:solidFill>
                <a:latin typeface="Exo 2"/>
                <a:ea typeface="Exo 2"/>
                <a:cs typeface="Exo 2"/>
                <a:sym typeface="Exo 2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xo 2"/>
              <a:buChar char="●"/>
              <a:defRPr sz="1867" b="0" i="0" u="none" strike="noStrike" cap="none">
                <a:solidFill>
                  <a:schemeClr val="dk2"/>
                </a:solidFill>
                <a:latin typeface="Exo 2"/>
                <a:ea typeface="Exo 2"/>
                <a:cs typeface="Exo 2"/>
                <a:sym typeface="Exo 2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xo 2"/>
              <a:buChar char="○"/>
              <a:defRPr sz="1867" b="0" i="0" u="none" strike="noStrike" cap="none">
                <a:solidFill>
                  <a:schemeClr val="dk2"/>
                </a:solidFill>
                <a:latin typeface="Exo 2"/>
                <a:ea typeface="Exo 2"/>
                <a:cs typeface="Exo 2"/>
                <a:sym typeface="Exo 2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xo 2"/>
              <a:buChar char="■"/>
              <a:defRPr sz="1867" b="0" i="0" u="none" strike="noStrike" cap="none">
                <a:solidFill>
                  <a:schemeClr val="dk2"/>
                </a:solidFill>
                <a:latin typeface="Exo 2"/>
                <a:ea typeface="Exo 2"/>
                <a:cs typeface="Exo 2"/>
                <a:sym typeface="Exo 2"/>
              </a:defRPr>
            </a:lvl9pPr>
          </a:lstStyle>
          <a:p>
            <a:pPr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Exo 2" panose="020B0604020202020204" charset="0"/>
              </a:rPr>
              <a:t>Next-generation, state-of-the-art ROP gadget tool, ROP ROCKET</a:t>
            </a:r>
          </a:p>
          <a:p>
            <a:pPr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Exo 2" panose="020B0604020202020204" charset="0"/>
              </a:rPr>
              <a:t>Adapting Heaven’s Gate via ROP</a:t>
            </a:r>
          </a:p>
          <a:p>
            <a:pPr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Exo 2" panose="020B0604020202020204" charset="0"/>
              </a:rPr>
              <a:t>Automatic ROP chain construction for important Windows syscalls to bypass DEP</a:t>
            </a:r>
          </a:p>
          <a:p>
            <a:pPr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Exo 2" panose="020B0604020202020204" charset="0"/>
              </a:rPr>
              <a:t>Avoiding the need to bypass DEP – “</a:t>
            </a:r>
            <a:r>
              <a:rPr lang="en-US" sz="2800" dirty="0" err="1">
                <a:solidFill>
                  <a:schemeClr val="bg1"/>
                </a:solidFill>
                <a:latin typeface="Exo 2" panose="020B0604020202020204" charset="0"/>
              </a:rPr>
              <a:t>shellcodeless</a:t>
            </a:r>
            <a:r>
              <a:rPr lang="en-US" sz="2800" dirty="0">
                <a:solidFill>
                  <a:schemeClr val="bg1"/>
                </a:solidFill>
                <a:latin typeface="Exo 2" panose="020B0604020202020204" charset="0"/>
              </a:rPr>
              <a:t>” ROP</a:t>
            </a:r>
          </a:p>
          <a:p>
            <a:pPr lvl="1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67" dirty="0">
                <a:solidFill>
                  <a:schemeClr val="bg1"/>
                </a:solidFill>
                <a:latin typeface="Exo 2" panose="020B0604020202020204" charset="0"/>
              </a:rPr>
              <a:t>Automatic ROP chain generation of this</a:t>
            </a:r>
          </a:p>
          <a:p>
            <a:pPr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Exo 2" panose="020B0604020202020204" charset="0"/>
              </a:rPr>
              <a:t>Obfuscation of ROP gadgets</a:t>
            </a:r>
          </a:p>
          <a:p>
            <a:pPr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Exo 2" panose="020B0604020202020204" charset="0"/>
              </a:rPr>
              <a:t>Emulation of ROP gadgets via ROP ROCKET</a:t>
            </a:r>
            <a:endParaRPr lang="en-US" dirty="0">
              <a:solidFill>
                <a:schemeClr val="bg1"/>
              </a:solidFill>
              <a:latin typeface="Exo 2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64293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2000"/>
                    </a14:imgEffect>
                  </a14:imgLayer>
                </a14:imgProps>
              </a:ext>
            </a:extLst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4E06F47-85BA-2681-0982-1557C3B9C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2166" y="2780499"/>
            <a:ext cx="8067667" cy="1962951"/>
          </a:xfrm>
        </p:spPr>
        <p:txBody>
          <a:bodyPr>
            <a:normAutofit/>
          </a:bodyPr>
          <a:lstStyle/>
          <a:p>
            <a:pPr algn="ctr"/>
            <a:r>
              <a:rPr lang="en-US" sz="6000" dirty="0"/>
              <a:t>Heaven’s Gate</a:t>
            </a:r>
            <a:br>
              <a:rPr lang="en-US" sz="6000" dirty="0"/>
            </a:br>
            <a:r>
              <a:rPr lang="en-US" sz="6000" dirty="0"/>
              <a:t>in ROP</a:t>
            </a:r>
          </a:p>
        </p:txBody>
      </p:sp>
    </p:spTree>
    <p:extLst>
      <p:ext uri="{BB962C8B-B14F-4D97-AF65-F5344CB8AC3E}">
        <p14:creationId xmlns:p14="http://schemas.microsoft.com/office/powerpoint/2010/main" val="12406399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C126699-14D0-4D52-A9D0-8E08D1DC88EB}"/>
              </a:ext>
            </a:extLst>
          </p:cNvPr>
          <p:cNvCxnSpPr>
            <a:cxnSpLocks/>
          </p:cNvCxnSpPr>
          <p:nvPr/>
        </p:nvCxnSpPr>
        <p:spPr>
          <a:xfrm flipV="1">
            <a:off x="2788789" y="5850223"/>
            <a:ext cx="1416726" cy="571851"/>
          </a:xfrm>
          <a:prstGeom prst="straightConnector1">
            <a:avLst/>
          </a:prstGeom>
          <a:ln w="63500">
            <a:solidFill>
              <a:srgbClr val="00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D59CAFF-E02C-4D20-99F6-6D0C90425AA9}"/>
              </a:ext>
            </a:extLst>
          </p:cNvPr>
          <p:cNvCxnSpPr>
            <a:cxnSpLocks/>
          </p:cNvCxnSpPr>
          <p:nvPr/>
        </p:nvCxnSpPr>
        <p:spPr>
          <a:xfrm flipH="1" flipV="1">
            <a:off x="1565594" y="5675320"/>
            <a:ext cx="1297868" cy="746754"/>
          </a:xfrm>
          <a:prstGeom prst="line">
            <a:avLst/>
          </a:prstGeom>
          <a:ln w="63500">
            <a:solidFill>
              <a:srgbClr val="00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14EF80B6-C6DB-4E97-B60B-A3F45065B5BB}"/>
              </a:ext>
            </a:extLst>
          </p:cNvPr>
          <p:cNvCxnSpPr>
            <a:cxnSpLocks/>
          </p:cNvCxnSpPr>
          <p:nvPr/>
        </p:nvCxnSpPr>
        <p:spPr>
          <a:xfrm flipV="1">
            <a:off x="8410383" y="5843123"/>
            <a:ext cx="1416726" cy="571851"/>
          </a:xfrm>
          <a:prstGeom prst="straightConnector1">
            <a:avLst/>
          </a:prstGeom>
          <a:ln w="63500">
            <a:solidFill>
              <a:srgbClr val="00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969E02A9-9265-4ACE-A1AB-A243024ECE01}"/>
              </a:ext>
            </a:extLst>
          </p:cNvPr>
          <p:cNvCxnSpPr>
            <a:cxnSpLocks/>
          </p:cNvCxnSpPr>
          <p:nvPr/>
        </p:nvCxnSpPr>
        <p:spPr>
          <a:xfrm flipH="1" flipV="1">
            <a:off x="7187188" y="5668220"/>
            <a:ext cx="1297868" cy="746754"/>
          </a:xfrm>
          <a:prstGeom prst="line">
            <a:avLst/>
          </a:prstGeom>
          <a:ln w="63500">
            <a:solidFill>
              <a:srgbClr val="00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4A4F6E1C-F282-3314-ADB8-D6936A522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Heaven’s Gate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1C5ED5-B6D8-2563-75BF-1A5EC99751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85580" y="1064455"/>
            <a:ext cx="9188868" cy="5085737"/>
          </a:xfrm>
        </p:spPr>
        <p:txBody>
          <a:bodyPr/>
          <a:lstStyle/>
          <a:p>
            <a:r>
              <a:rPr lang="en-US" dirty="0"/>
              <a:t>Heaven’s Gate has been around for about 15 years.</a:t>
            </a:r>
          </a:p>
          <a:p>
            <a:r>
              <a:rPr lang="en-US" dirty="0"/>
              <a:t>We can invoke this with a </a:t>
            </a:r>
            <a:r>
              <a:rPr lang="en-US" b="1" dirty="0">
                <a:solidFill>
                  <a:srgbClr val="00FF00"/>
                </a:solidFill>
              </a:rPr>
              <a:t>long jump</a:t>
            </a:r>
            <a:r>
              <a:rPr lang="en-US" dirty="0"/>
              <a:t> or </a:t>
            </a:r>
            <a:r>
              <a:rPr lang="en-US" b="1" dirty="0">
                <a:solidFill>
                  <a:srgbClr val="00FF00"/>
                </a:solidFill>
              </a:rPr>
              <a:t>long call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These generally won’t work with shellcode or ROP.</a:t>
            </a:r>
          </a:p>
          <a:p>
            <a:r>
              <a:rPr lang="en-US" dirty="0"/>
              <a:t>More convenient in shellcode is a </a:t>
            </a:r>
            <a:r>
              <a:rPr lang="en-US" b="1" dirty="0">
                <a:solidFill>
                  <a:srgbClr val="00FF00"/>
                </a:solidFill>
              </a:rPr>
              <a:t>far return</a:t>
            </a:r>
            <a:r>
              <a:rPr lang="en-US" dirty="0"/>
              <a:t>, or </a:t>
            </a:r>
            <a:r>
              <a:rPr lang="en-US" b="1" dirty="0" err="1">
                <a:solidFill>
                  <a:srgbClr val="00FF00"/>
                </a:solidFill>
              </a:rPr>
              <a:t>retf</a:t>
            </a:r>
            <a:r>
              <a:rPr lang="en-US" dirty="0"/>
              <a:t>.</a:t>
            </a:r>
          </a:p>
          <a:p>
            <a:r>
              <a:rPr lang="en-US" dirty="0"/>
              <a:t>We provide the </a:t>
            </a:r>
            <a:r>
              <a:rPr lang="en-US" b="1" dirty="0">
                <a:solidFill>
                  <a:srgbClr val="00FF00"/>
                </a:solidFill>
              </a:rPr>
              <a:t>selector</a:t>
            </a:r>
            <a:r>
              <a:rPr lang="en-US" dirty="0"/>
              <a:t> for the </a:t>
            </a:r>
            <a:r>
              <a:rPr lang="en-US" b="1" dirty="0">
                <a:solidFill>
                  <a:srgbClr val="00FF00"/>
                </a:solidFill>
              </a:rPr>
              <a:t>CS</a:t>
            </a:r>
            <a:r>
              <a:rPr lang="en-US" dirty="0"/>
              <a:t> register: </a:t>
            </a:r>
            <a:r>
              <a:rPr lang="en-US" b="1" dirty="0">
                <a:solidFill>
                  <a:srgbClr val="00FF00"/>
                </a:solidFill>
              </a:rPr>
              <a:t>0x33 </a:t>
            </a:r>
            <a:r>
              <a:rPr lang="en-US" b="1" dirty="0">
                <a:solidFill>
                  <a:srgbClr val="00FF00"/>
                </a:solidFill>
                <a:sym typeface="Wingdings" panose="05000000000000000000" pitchFamily="2" charset="2"/>
              </a:rPr>
              <a:t> 64-bit</a:t>
            </a:r>
            <a:endParaRPr lang="en-US" b="1" dirty="0">
              <a:solidFill>
                <a:srgbClr val="00FF00"/>
              </a:solidFill>
            </a:endParaRPr>
          </a:p>
          <a:p>
            <a:r>
              <a:rPr lang="en-US" dirty="0"/>
              <a:t>Then we provide the </a:t>
            </a:r>
            <a:r>
              <a:rPr lang="en-US" b="1" dirty="0">
                <a:solidFill>
                  <a:srgbClr val="00FF00"/>
                </a:solidFill>
              </a:rPr>
              <a:t>destination address </a:t>
            </a:r>
            <a:r>
              <a:rPr lang="en-US" dirty="0"/>
              <a:t>followed by a </a:t>
            </a:r>
            <a:r>
              <a:rPr lang="en-US" b="1" dirty="0" err="1">
                <a:solidFill>
                  <a:srgbClr val="00FF00"/>
                </a:solidFill>
              </a:rPr>
              <a:t>retf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We can get the destination address by a </a:t>
            </a:r>
            <a:r>
              <a:rPr lang="en-US" dirty="0" err="1"/>
              <a:t>GetPC</a:t>
            </a:r>
            <a:r>
              <a:rPr lang="en-US" dirty="0"/>
              <a:t> instruction and adjust the result, pointing it to whatever we want.</a:t>
            </a:r>
          </a:p>
          <a:p>
            <a:r>
              <a:rPr lang="en-US" dirty="0"/>
              <a:t>Following Heaven’s Gate, we can immediately use x64 code!</a:t>
            </a:r>
          </a:p>
          <a:p>
            <a:pPr lvl="1"/>
            <a:r>
              <a:rPr lang="en-US" dirty="0"/>
              <a:t>We can </a:t>
            </a:r>
            <a:r>
              <a:rPr lang="en-US" b="1" dirty="0">
                <a:solidFill>
                  <a:srgbClr val="00FF00"/>
                </a:solidFill>
              </a:rPr>
              <a:t>transition to 64-bit mode </a:t>
            </a:r>
            <a:r>
              <a:rPr lang="en-US" dirty="0"/>
              <a:t>with Heaven’s Gate .</a:t>
            </a:r>
          </a:p>
          <a:p>
            <a:endParaRPr lang="en-US" dirty="0"/>
          </a:p>
        </p:txBody>
      </p:sp>
      <p:sp>
        <p:nvSpPr>
          <p:cNvPr id="7" name="Rectangle: Diagonal Corners Rounded 6">
            <a:extLst>
              <a:ext uri="{FF2B5EF4-FFF2-40B4-BE49-F238E27FC236}">
                <a16:creationId xmlns:a16="http://schemas.microsoft.com/office/drawing/2014/main" id="{42966C04-653D-DC17-79AC-54F557A1E809}"/>
              </a:ext>
            </a:extLst>
          </p:cNvPr>
          <p:cNvSpPr/>
          <p:nvPr/>
        </p:nvSpPr>
        <p:spPr>
          <a:xfrm>
            <a:off x="8280446" y="5005713"/>
            <a:ext cx="1982709" cy="787652"/>
          </a:xfrm>
          <a:prstGeom prst="round2DiagRect">
            <a:avLst/>
          </a:prstGeom>
          <a:solidFill>
            <a:srgbClr val="00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retf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4" name="Rectangle: Diagonal Corners Rounded 3">
            <a:extLst>
              <a:ext uri="{FF2B5EF4-FFF2-40B4-BE49-F238E27FC236}">
                <a16:creationId xmlns:a16="http://schemas.microsoft.com/office/drawing/2014/main" id="{5F46883F-C1F4-CCC2-A3DE-E2FDF9341EDF}"/>
              </a:ext>
            </a:extLst>
          </p:cNvPr>
          <p:cNvSpPr/>
          <p:nvPr/>
        </p:nvSpPr>
        <p:spPr>
          <a:xfrm>
            <a:off x="1102704" y="5005893"/>
            <a:ext cx="1982709" cy="787652"/>
          </a:xfrm>
          <a:prstGeom prst="round2DiagRect">
            <a:avLst/>
          </a:prstGeom>
          <a:solidFill>
            <a:srgbClr val="00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Push 0x33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A4FB9715-B663-30AF-5E26-E299EA77F3A6}"/>
              </a:ext>
            </a:extLst>
          </p:cNvPr>
          <p:cNvCxnSpPr>
            <a:cxnSpLocks/>
          </p:cNvCxnSpPr>
          <p:nvPr/>
        </p:nvCxnSpPr>
        <p:spPr>
          <a:xfrm flipV="1">
            <a:off x="5486523" y="5827401"/>
            <a:ext cx="1416726" cy="571851"/>
          </a:xfrm>
          <a:prstGeom prst="straightConnector1">
            <a:avLst/>
          </a:prstGeom>
          <a:ln w="63500">
            <a:solidFill>
              <a:srgbClr val="00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43A2E05-C0AB-7F8E-84F5-B0E8CCBF8947}"/>
              </a:ext>
            </a:extLst>
          </p:cNvPr>
          <p:cNvCxnSpPr>
            <a:cxnSpLocks/>
          </p:cNvCxnSpPr>
          <p:nvPr/>
        </p:nvCxnSpPr>
        <p:spPr>
          <a:xfrm flipH="1" flipV="1">
            <a:off x="4263328" y="5652498"/>
            <a:ext cx="1297868" cy="746754"/>
          </a:xfrm>
          <a:prstGeom prst="line">
            <a:avLst/>
          </a:prstGeom>
          <a:ln w="63500">
            <a:solidFill>
              <a:srgbClr val="00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Diagonal Corners Rounded 5">
            <a:extLst>
              <a:ext uri="{FF2B5EF4-FFF2-40B4-BE49-F238E27FC236}">
                <a16:creationId xmlns:a16="http://schemas.microsoft.com/office/drawing/2014/main" id="{D2AB03E8-0D9F-A819-5D48-5FFDBB2314BF}"/>
              </a:ext>
            </a:extLst>
          </p:cNvPr>
          <p:cNvSpPr/>
          <p:nvPr/>
        </p:nvSpPr>
        <p:spPr>
          <a:xfrm>
            <a:off x="5968643" y="5005713"/>
            <a:ext cx="1982709" cy="787652"/>
          </a:xfrm>
          <a:prstGeom prst="round2DiagRect">
            <a:avLst/>
          </a:prstGeom>
          <a:solidFill>
            <a:srgbClr val="00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NextRetf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add [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esp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],5</a:t>
            </a:r>
          </a:p>
        </p:txBody>
      </p:sp>
      <p:sp>
        <p:nvSpPr>
          <p:cNvPr id="5" name="Rectangle: Diagonal Corners Rounded 4">
            <a:extLst>
              <a:ext uri="{FF2B5EF4-FFF2-40B4-BE49-F238E27FC236}">
                <a16:creationId xmlns:a16="http://schemas.microsoft.com/office/drawing/2014/main" id="{C6A342E4-4833-3A09-3CFF-2CF4B43DB7E1}"/>
              </a:ext>
            </a:extLst>
          </p:cNvPr>
          <p:cNvSpPr/>
          <p:nvPr/>
        </p:nvSpPr>
        <p:spPr>
          <a:xfrm>
            <a:off x="3394570" y="5005893"/>
            <a:ext cx="2166626" cy="787652"/>
          </a:xfrm>
          <a:prstGeom prst="round2DiagRect">
            <a:avLst/>
          </a:prstGeom>
          <a:solidFill>
            <a:srgbClr val="00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Call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NextRetf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799784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  <a14:imgEffect>
                      <a14:brightnessContrast bright="12000" contrast="24000"/>
                    </a14:imgEffect>
                  </a14:imgLayer>
                </a14:imgProps>
              </a:ext>
            </a:extLst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29FD8-D173-5C94-2133-1031938DEF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9469" y="220600"/>
            <a:ext cx="8067667" cy="763600"/>
          </a:xfrm>
        </p:spPr>
        <p:txBody>
          <a:bodyPr>
            <a:normAutofit fontScale="90000"/>
          </a:bodyPr>
          <a:lstStyle/>
          <a:p>
            <a:r>
              <a:rPr lang="en-US" dirty="0"/>
              <a:t>New Form of Heaven’s Gate via ROP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22D068-7113-8B9C-408F-F1992AB1E63D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123225" y="1811044"/>
            <a:ext cx="3552130" cy="4035580"/>
          </a:xfrm>
          <a:solidFill>
            <a:schemeClr val="tx1">
              <a:alpha val="67000"/>
            </a:schemeClr>
          </a:solidFill>
          <a:effectLst>
            <a:glow rad="228600">
              <a:schemeClr val="accent5">
                <a:satMod val="175000"/>
                <a:alpha val="65000"/>
              </a:schemeClr>
            </a:glow>
          </a:effectLst>
        </p:spPr>
        <p:txBody>
          <a:bodyPr/>
          <a:lstStyle/>
          <a:p>
            <a:pPr>
              <a:buClr>
                <a:srgbClr val="00FFFF"/>
              </a:buClr>
              <a:buFont typeface="Wingdings" panose="05000000000000000000" pitchFamily="2" charset="2"/>
              <a:buChar char="v"/>
            </a:pPr>
            <a:endParaRPr lang="en-US" dirty="0">
              <a:solidFill>
                <a:schemeClr val="bg1"/>
              </a:solidFill>
            </a:endParaRPr>
          </a:p>
          <a:p>
            <a:pPr>
              <a:buClr>
                <a:srgbClr val="00FFFF"/>
              </a:buClr>
              <a:buFont typeface="Wingdings" panose="05000000000000000000" pitchFamily="2" charset="2"/>
              <a:buChar char="v"/>
            </a:pPr>
            <a:r>
              <a:rPr lang="en-US" dirty="0">
                <a:solidFill>
                  <a:schemeClr val="bg1"/>
                </a:solidFill>
              </a:rPr>
              <a:t>With </a:t>
            </a:r>
            <a:r>
              <a:rPr lang="en-US" b="1" dirty="0">
                <a:solidFill>
                  <a:srgbClr val="10FFFF"/>
                </a:solidFill>
              </a:rPr>
              <a:t>Heaven’s Gate </a:t>
            </a:r>
            <a:r>
              <a:rPr lang="en-US" dirty="0">
                <a:solidFill>
                  <a:schemeClr val="bg1"/>
                </a:solidFill>
              </a:rPr>
              <a:t>via ROP, our goal is to transition from </a:t>
            </a:r>
            <a:r>
              <a:rPr lang="en-US" b="1" dirty="0">
                <a:solidFill>
                  <a:srgbClr val="10FFFF"/>
                </a:solidFill>
              </a:rPr>
              <a:t>32-bit</a:t>
            </a:r>
            <a:r>
              <a:rPr lang="en-US" dirty="0">
                <a:solidFill>
                  <a:schemeClr val="bg1"/>
                </a:solidFill>
              </a:rPr>
              <a:t> to </a:t>
            </a:r>
            <a:r>
              <a:rPr lang="en-US" b="1" dirty="0">
                <a:solidFill>
                  <a:srgbClr val="10FFFF"/>
                </a:solidFill>
              </a:rPr>
              <a:t>64-bit mode</a:t>
            </a:r>
            <a:r>
              <a:rPr lang="en-US" dirty="0">
                <a:solidFill>
                  <a:schemeClr val="bg1"/>
                </a:solidFill>
              </a:rPr>
              <a:t>.</a:t>
            </a:r>
          </a:p>
          <a:p>
            <a:pPr>
              <a:buClr>
                <a:srgbClr val="00FFFF"/>
              </a:buClr>
              <a:buFont typeface="Wingdings" panose="05000000000000000000" pitchFamily="2" charset="2"/>
              <a:buChar char="v"/>
            </a:pPr>
            <a:r>
              <a:rPr lang="en-US" dirty="0">
                <a:solidFill>
                  <a:schemeClr val="bg1"/>
                </a:solidFill>
              </a:rPr>
              <a:t>This has never been attempted via ROP.</a:t>
            </a:r>
          </a:p>
          <a:p>
            <a:pPr>
              <a:buClr>
                <a:srgbClr val="00FFFF"/>
              </a:buClr>
              <a:buFont typeface="Wingdings" panose="05000000000000000000" pitchFamily="2" charset="2"/>
              <a:buChar char="v"/>
            </a:pPr>
            <a:r>
              <a:rPr lang="en-US" dirty="0">
                <a:solidFill>
                  <a:schemeClr val="bg1"/>
                </a:solidFill>
              </a:rPr>
              <a:t>Advantage? It can greatly expand the attack surface.</a:t>
            </a:r>
          </a:p>
          <a:p>
            <a:pPr lvl="1">
              <a:buClr>
                <a:srgbClr val="00FFFF"/>
              </a:buClr>
              <a:buFont typeface="Wingdings" panose="05000000000000000000" pitchFamily="2" charset="2"/>
              <a:buChar char="v"/>
            </a:pPr>
            <a:r>
              <a:rPr lang="en-US" dirty="0">
                <a:solidFill>
                  <a:schemeClr val="bg1"/>
                </a:solidFill>
              </a:rPr>
              <a:t>What may not be feasible in x86 may be possible in x64!</a:t>
            </a:r>
          </a:p>
          <a:p>
            <a:pPr>
              <a:buClr>
                <a:srgbClr val="00FFFF"/>
              </a:buClr>
              <a:buFont typeface="Wingdings" panose="05000000000000000000" pitchFamily="2" charset="2"/>
              <a:buChar char="v"/>
            </a:pPr>
            <a:r>
              <a:rPr lang="en-US" dirty="0">
                <a:solidFill>
                  <a:schemeClr val="bg1"/>
                </a:solidFill>
              </a:rPr>
              <a:t>Disadvantage?  A lot of setup.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86691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08BBD-DF4E-4C98-99D8-11D617831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Heaven’s Gate via ROP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25DCAD-F5C3-4060-83FA-33641DAB17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12667" y="1109141"/>
            <a:ext cx="9542378" cy="519006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This novel ROP form of Heaven’s Gate can allow us to go back and forth from x86 and x64.</a:t>
            </a:r>
          </a:p>
          <a:p>
            <a:pPr lvl="1"/>
            <a:r>
              <a:rPr lang="en-US" dirty="0"/>
              <a:t>The only consideration is the size of your payload.</a:t>
            </a:r>
          </a:p>
          <a:p>
            <a:r>
              <a:rPr lang="en-US" dirty="0"/>
              <a:t>While using x86 instructions in x64 ROP is mundane, the opposite certainly is not—and likely has never been done before. </a:t>
            </a:r>
          </a:p>
          <a:p>
            <a:pPr lvl="1"/>
            <a:r>
              <a:rPr lang="en-US" dirty="0"/>
              <a:t>Expanding from x86 to x64 can provide myriad opportunities, for an expanded attack surface.</a:t>
            </a:r>
          </a:p>
          <a:p>
            <a:endParaRPr lang="en-US" dirty="0"/>
          </a:p>
          <a:p>
            <a:r>
              <a:rPr lang="en-US" dirty="0"/>
              <a:t>This approach from ROP ROCKET is designed for WoW64, 32-bit code; the switch to x64 is just temporary.</a:t>
            </a:r>
          </a:p>
          <a:p>
            <a:pPr lvl="1"/>
            <a:r>
              <a:rPr lang="en-US" dirty="0"/>
              <a:t>We are not trying to execute x64 </a:t>
            </a:r>
            <a:r>
              <a:rPr lang="en-US" dirty="0" err="1"/>
              <a:t>WinAPI’s</a:t>
            </a:r>
            <a:r>
              <a:rPr lang="en-US" dirty="0"/>
              <a:t> using x64calling convention.</a:t>
            </a:r>
          </a:p>
          <a:p>
            <a:pPr lvl="2"/>
            <a:r>
              <a:rPr lang="en-US" dirty="0"/>
              <a:t>Technically, from a WoW64, 32-bit executable, you could only call x64 NTDLL functions, likely with limited success. This is not a good idea!</a:t>
            </a:r>
          </a:p>
          <a:p>
            <a:pPr lvl="1"/>
            <a:r>
              <a:rPr lang="en-US" dirty="0"/>
              <a:t>We are only temporarily expanding the available attack surface.</a:t>
            </a:r>
          </a:p>
          <a:p>
            <a:pPr lvl="1"/>
            <a:r>
              <a:rPr lang="en-US" dirty="0"/>
              <a:t>We need to transition back to x86 with another usage of Heaven’s Gate.</a:t>
            </a:r>
          </a:p>
        </p:txBody>
      </p:sp>
    </p:spTree>
    <p:extLst>
      <p:ext uri="{BB962C8B-B14F-4D97-AF65-F5344CB8AC3E}">
        <p14:creationId xmlns:p14="http://schemas.microsoft.com/office/powerpoint/2010/main" val="9444693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7BA69-AF73-4A8F-A603-A54DA978B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Expanding the Attack Surface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EFA0C4-2A90-4D00-802E-35279287A0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is more reasonable is if there is a particularly problematic area, we can load a needed value into an x64 register, and then transfer it to an x86 register.</a:t>
            </a:r>
          </a:p>
          <a:p>
            <a:pPr lvl="1"/>
            <a:r>
              <a:rPr lang="en-US" dirty="0"/>
              <a:t>Realistically, this is something we would do only if necessary.</a:t>
            </a:r>
          </a:p>
          <a:p>
            <a:r>
              <a:rPr lang="en-US" dirty="0"/>
              <a:t>Performing Heaven’s Gate via ROP is rather complex and different from the standard approach.</a:t>
            </a:r>
          </a:p>
          <a:p>
            <a:pPr lvl="1"/>
            <a:r>
              <a:rPr lang="en-US" dirty="0"/>
              <a:t>Fortunately ROP ROCKET can automate the process for us, creating the needed gadgets.</a:t>
            </a:r>
          </a:p>
        </p:txBody>
      </p:sp>
    </p:spTree>
    <p:extLst>
      <p:ext uri="{BB962C8B-B14F-4D97-AF65-F5344CB8AC3E}">
        <p14:creationId xmlns:p14="http://schemas.microsoft.com/office/powerpoint/2010/main" val="12701175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60000"/>
                    </a14:imgEffect>
                  </a14:imgLayer>
                </a14:imgProps>
              </a:ext>
            </a:extLst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4E06F47-85BA-2681-0982-1557C3B9C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2166" y="2780499"/>
            <a:ext cx="8067667" cy="1962951"/>
          </a:xfrm>
        </p:spPr>
        <p:txBody>
          <a:bodyPr>
            <a:normAutofit/>
          </a:bodyPr>
          <a:lstStyle/>
          <a:p>
            <a:pPr algn="ctr"/>
            <a:r>
              <a:rPr lang="en-US" sz="6000" dirty="0"/>
              <a:t>Windows Syscalls:</a:t>
            </a:r>
            <a:br>
              <a:rPr lang="en-US" sz="6000" dirty="0"/>
            </a:br>
            <a:r>
              <a:rPr lang="en-US" sz="6000" dirty="0"/>
              <a:t>Background</a:t>
            </a:r>
          </a:p>
        </p:txBody>
      </p:sp>
    </p:spTree>
    <p:extLst>
      <p:ext uri="{BB962C8B-B14F-4D97-AF65-F5344CB8AC3E}">
        <p14:creationId xmlns:p14="http://schemas.microsoft.com/office/powerpoint/2010/main" val="24431552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3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53D81DB0-7B78-B4F4-4EE1-871A333C9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9469" y="220600"/>
            <a:ext cx="8067667" cy="763600"/>
          </a:xfrm>
        </p:spPr>
        <p:txBody>
          <a:bodyPr/>
          <a:lstStyle/>
          <a:p>
            <a:r>
              <a:rPr lang="en-US" dirty="0"/>
              <a:t>What is a Windows Syscall?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E756C6-6A64-1656-D4B4-6E9D10AC11AC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1659469" y="1205939"/>
            <a:ext cx="5986770" cy="4670986"/>
          </a:xfrm>
          <a:solidFill>
            <a:schemeClr val="tx1"/>
          </a:solidFill>
          <a:effectLst>
            <a:glow rad="127000">
              <a:srgbClr val="B21117">
                <a:alpha val="89000"/>
              </a:srgbClr>
            </a:glow>
          </a:effectLst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bg1"/>
                </a:solidFill>
              </a:rPr>
              <a:t>A </a:t>
            </a:r>
            <a:r>
              <a:rPr lang="en-US" b="1" dirty="0">
                <a:solidFill>
                  <a:srgbClr val="FF0000"/>
                </a:solidFill>
              </a:rPr>
              <a:t>Windows syscall </a:t>
            </a:r>
            <a:r>
              <a:rPr lang="en-US" dirty="0">
                <a:solidFill>
                  <a:schemeClr val="bg1"/>
                </a:solidFill>
              </a:rPr>
              <a:t>is made by some functions in the </a:t>
            </a:r>
            <a:r>
              <a:rPr lang="en-US" b="1" dirty="0">
                <a:solidFill>
                  <a:schemeClr val="bg1"/>
                </a:solidFill>
              </a:rPr>
              <a:t>NTDLL library </a:t>
            </a:r>
            <a:r>
              <a:rPr lang="en-US" dirty="0">
                <a:solidFill>
                  <a:schemeClr val="bg1"/>
                </a:solidFill>
              </a:rPr>
              <a:t>as a way to request a </a:t>
            </a:r>
            <a:r>
              <a:rPr lang="en-US" b="1" dirty="0">
                <a:solidFill>
                  <a:srgbClr val="FF0000"/>
                </a:solidFill>
              </a:rPr>
              <a:t>service</a:t>
            </a:r>
            <a:r>
              <a:rPr lang="en-US" dirty="0">
                <a:solidFill>
                  <a:schemeClr val="bg1"/>
                </a:solidFill>
              </a:rPr>
              <a:t> from the kernel.</a:t>
            </a:r>
            <a:endParaRPr lang="en-US" b="1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The Windows syscall is the last step from </a:t>
            </a:r>
            <a:r>
              <a:rPr lang="en-US" b="1" dirty="0">
                <a:solidFill>
                  <a:srgbClr val="FF0000"/>
                </a:solidFill>
              </a:rPr>
              <a:t>user-mode</a:t>
            </a:r>
            <a:r>
              <a:rPr lang="en-US" dirty="0">
                <a:solidFill>
                  <a:schemeClr val="bg1"/>
                </a:solidFill>
              </a:rPr>
              <a:t> to </a:t>
            </a:r>
            <a:r>
              <a:rPr lang="en-US" b="1" dirty="0">
                <a:solidFill>
                  <a:srgbClr val="FF0000"/>
                </a:solidFill>
              </a:rPr>
              <a:t>kernel-mode</a:t>
            </a:r>
            <a:r>
              <a:rPr lang="en-US" dirty="0">
                <a:solidFill>
                  <a:schemeClr val="bg1"/>
                </a:solidFill>
              </a:rPr>
              <a:t>.</a:t>
            </a:r>
          </a:p>
          <a:p>
            <a:r>
              <a:rPr lang="en-US" dirty="0">
                <a:solidFill>
                  <a:schemeClr val="bg1"/>
                </a:solidFill>
              </a:rPr>
              <a:t>In Windows, syscalls are not intended to ever be used by programmers.</a:t>
            </a:r>
          </a:p>
          <a:p>
            <a:r>
              <a:rPr lang="en-US" dirty="0">
                <a:solidFill>
                  <a:schemeClr val="bg1"/>
                </a:solidFill>
              </a:rPr>
              <a:t>Windows syscalls utilize a special </a:t>
            </a:r>
            <a:r>
              <a:rPr lang="en-US" b="1" dirty="0">
                <a:solidFill>
                  <a:srgbClr val="FF0000"/>
                </a:solidFill>
              </a:rPr>
              <a:t>system service number (SSN)</a:t>
            </a:r>
            <a:r>
              <a:rPr lang="en-US" dirty="0">
                <a:solidFill>
                  <a:schemeClr val="bg1"/>
                </a:solidFill>
              </a:rPr>
              <a:t>,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which is placed in the </a:t>
            </a:r>
            <a:r>
              <a:rPr lang="en-US" b="1" dirty="0" err="1">
                <a:solidFill>
                  <a:srgbClr val="FF0000"/>
                </a:solidFill>
              </a:rPr>
              <a:t>eax</a:t>
            </a:r>
            <a:r>
              <a:rPr lang="en-US" dirty="0">
                <a:solidFill>
                  <a:schemeClr val="bg1"/>
                </a:solidFill>
              </a:rPr>
              <a:t> register.</a:t>
            </a:r>
          </a:p>
          <a:p>
            <a:pPr lvl="1"/>
            <a:r>
              <a:rPr lang="en-US" b="1" dirty="0">
                <a:solidFill>
                  <a:srgbClr val="FF0000"/>
                </a:solidFill>
              </a:rPr>
              <a:t>SSNs</a:t>
            </a:r>
            <a:r>
              <a:rPr lang="en-US" dirty="0">
                <a:solidFill>
                  <a:schemeClr val="bg1"/>
                </a:solidFill>
              </a:rPr>
              <a:t> are also known as </a:t>
            </a:r>
            <a:r>
              <a:rPr lang="en-US" b="1" dirty="0">
                <a:solidFill>
                  <a:srgbClr val="FF0000"/>
                </a:solidFill>
              </a:rPr>
              <a:t>syscall number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or </a:t>
            </a:r>
            <a:r>
              <a:rPr lang="en-US" b="1" dirty="0">
                <a:solidFill>
                  <a:srgbClr val="FF0000"/>
                </a:solidFill>
              </a:rPr>
              <a:t>syscall ID</a:t>
            </a:r>
            <a:r>
              <a:rPr lang="en-US" dirty="0">
                <a:solidFill>
                  <a:schemeClr val="bg1"/>
                </a:solidFill>
              </a:rPr>
              <a:t>.</a:t>
            </a:r>
          </a:p>
          <a:p>
            <a:r>
              <a:rPr lang="en-US" dirty="0">
                <a:solidFill>
                  <a:schemeClr val="bg1"/>
                </a:solidFill>
              </a:rPr>
              <a:t>We believe this is the first usage of direct Windows syscalls in ROP.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Others have found NTDLL functions with the same name as corresponding syscalls.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This is very different.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D62F821-9D90-F577-132F-772A7EDC6D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7650" y="1205939"/>
            <a:ext cx="3886200" cy="5295900"/>
          </a:xfrm>
          <a:prstGeom prst="rect">
            <a:avLst/>
          </a:prstGeom>
          <a:effectLst>
            <a:glow rad="127000">
              <a:srgbClr val="B21117">
                <a:alpha val="89000"/>
              </a:srgbClr>
            </a:glow>
          </a:effectLst>
        </p:spPr>
      </p:pic>
    </p:spTree>
    <p:extLst>
      <p:ext uri="{BB962C8B-B14F-4D97-AF65-F5344CB8AC3E}">
        <p14:creationId xmlns:p14="http://schemas.microsoft.com/office/powerpoint/2010/main" val="1935850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D067EDE-98AC-1D09-8F13-9A2AF7364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Appeal of Windows Syscalls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0F1373-EF08-67DD-C2BF-EA62B2E555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Windows syscalls has become a highly trendy red-team topic for people who create custom software.</a:t>
            </a:r>
          </a:p>
          <a:p>
            <a:pPr lvl="1"/>
            <a:r>
              <a:rPr lang="en-US" dirty="0"/>
              <a:t>It </a:t>
            </a:r>
            <a:r>
              <a:rPr lang="en-US" b="1" dirty="0">
                <a:solidFill>
                  <a:srgbClr val="FF0000"/>
                </a:solidFill>
              </a:rPr>
              <a:t>has</a:t>
            </a:r>
            <a:r>
              <a:rPr lang="en-US" dirty="0"/>
              <a:t> </a:t>
            </a:r>
            <a:r>
              <a:rPr lang="en-US" b="1" dirty="0"/>
              <a:t>NOT</a:t>
            </a:r>
            <a:r>
              <a:rPr lang="en-US" dirty="0"/>
              <a:t> been used for ROP or JOP, however.</a:t>
            </a:r>
          </a:p>
          <a:p>
            <a:r>
              <a:rPr lang="en-US" dirty="0"/>
              <a:t>Malicious WinAPIs can be hooked by EDR, preventing their usage.</a:t>
            </a:r>
          </a:p>
          <a:p>
            <a:r>
              <a:rPr lang="en-US" dirty="0"/>
              <a:t>This is much less </a:t>
            </a:r>
            <a:r>
              <a:rPr lang="en-US" b="1" dirty="0">
                <a:solidFill>
                  <a:srgbClr val="FF0000"/>
                </a:solidFill>
              </a:rPr>
              <a:t>possible </a:t>
            </a:r>
            <a:r>
              <a:rPr lang="en-US" dirty="0"/>
              <a:t>with Windows syscalls. </a:t>
            </a:r>
          </a:p>
          <a:p>
            <a:pPr lvl="1"/>
            <a:r>
              <a:rPr lang="en-US" dirty="0"/>
              <a:t>Thus, functionality implemented by Windows syscalls is </a:t>
            </a:r>
            <a:r>
              <a:rPr lang="en-US" b="1" dirty="0">
                <a:solidFill>
                  <a:srgbClr val="FF0000"/>
                </a:solidFill>
              </a:rPr>
              <a:t>inherently more reliable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Windows syscalls can be an outstanding way to evade EDR.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1311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26DC833-9A16-9585-E754-E7D62D36851F}"/>
              </a:ext>
            </a:extLst>
          </p:cNvPr>
          <p:cNvSpPr>
            <a:spLocks noGrp="1"/>
          </p:cNvSpPr>
          <p:nvPr>
            <p:ph type="title"/>
          </p:nvPr>
        </p:nvSpPr>
        <p:spPr>
          <a:effectLst>
            <a:softEdge rad="0"/>
          </a:effectLst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Syscalls: A Problem of Portability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3BCC9E-C95B-1C0F-AAB3-6907FCCA46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12666" y="1109141"/>
            <a:ext cx="10131633" cy="519006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Exo 2" panose="020B0604020202020204" charset="0"/>
              </a:rPr>
              <a:t>As seen below from </a:t>
            </a:r>
            <a:r>
              <a:rPr lang="en-US" b="1" dirty="0">
                <a:solidFill>
                  <a:srgbClr val="FF0000"/>
                </a:solidFill>
                <a:latin typeface="Exo 2" panose="020B0604020202020204" charset="0"/>
              </a:rPr>
              <a:t>Mateusz "j00ru"</a:t>
            </a:r>
            <a:r>
              <a:rPr lang="en-US" dirty="0">
                <a:solidFill>
                  <a:srgbClr val="FF0000"/>
                </a:solidFill>
                <a:latin typeface="Exo 2" panose="020B060402020202020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Exo 2" panose="020B0604020202020204" charset="0"/>
              </a:rPr>
              <a:t>Jurczyk’s</a:t>
            </a:r>
            <a:r>
              <a:rPr lang="en-US" b="1" dirty="0">
                <a:solidFill>
                  <a:srgbClr val="FF0000"/>
                </a:solidFill>
                <a:latin typeface="Exo 2" panose="020B0604020202020204" charset="0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Exo 2" panose="020B0604020202020204" charset="0"/>
              </a:rPr>
              <a:t>System Call Table</a:t>
            </a:r>
            <a:r>
              <a:rPr lang="en-US" dirty="0">
                <a:solidFill>
                  <a:schemeClr val="tx1"/>
                </a:solidFill>
                <a:latin typeface="Exo 2" panose="020B0604020202020204" charset="0"/>
              </a:rPr>
              <a:t>,  there is a significant </a:t>
            </a:r>
            <a:r>
              <a:rPr lang="en-US" b="1" dirty="0">
                <a:solidFill>
                  <a:schemeClr val="tx1"/>
                </a:solidFill>
                <a:latin typeface="Exo 2" panose="020B0604020202020204" charset="0"/>
              </a:rPr>
              <a:t>problem of portability </a:t>
            </a:r>
            <a:r>
              <a:rPr lang="en-US" dirty="0">
                <a:solidFill>
                  <a:schemeClr val="tx1"/>
                </a:solidFill>
                <a:latin typeface="Exo 2" panose="020B0604020202020204" charset="0"/>
              </a:rPr>
              <a:t>with syscalls.</a:t>
            </a:r>
          </a:p>
          <a:p>
            <a:r>
              <a:rPr lang="en-US" dirty="0">
                <a:solidFill>
                  <a:schemeClr val="tx1"/>
                </a:solidFill>
                <a:latin typeface="Exo 2" panose="020B0604020202020204" charset="0"/>
              </a:rPr>
              <a:t>Syscall System Service Numbers (</a:t>
            </a:r>
            <a:r>
              <a:rPr lang="en-US" b="1" dirty="0">
                <a:solidFill>
                  <a:schemeClr val="tx1"/>
                </a:solidFill>
                <a:latin typeface="Exo 2" panose="020B0604020202020204" charset="0"/>
              </a:rPr>
              <a:t>SSNs</a:t>
            </a:r>
            <a:r>
              <a:rPr lang="en-US" dirty="0">
                <a:solidFill>
                  <a:schemeClr val="tx1"/>
                </a:solidFill>
                <a:latin typeface="Exo 2" panose="020B0604020202020204" charset="0"/>
              </a:rPr>
              <a:t>) can change with each release / OS build.</a:t>
            </a:r>
          </a:p>
          <a:p>
            <a:pPr lvl="1"/>
            <a:r>
              <a:rPr lang="en-US" dirty="0">
                <a:solidFill>
                  <a:schemeClr val="tx1"/>
                </a:solidFill>
                <a:latin typeface="Exo 2" panose="020B0604020202020204" charset="0"/>
              </a:rPr>
              <a:t>Many important syscalls remain the same across many releases, changing infrequently.</a:t>
            </a:r>
          </a:p>
          <a:p>
            <a:pPr lvl="1"/>
            <a:r>
              <a:rPr lang="en-US" dirty="0">
                <a:solidFill>
                  <a:schemeClr val="tx1"/>
                </a:solidFill>
                <a:latin typeface="Exo 2" panose="020B0604020202020204" charset="0"/>
              </a:rPr>
              <a:t>Others change more often.</a:t>
            </a:r>
          </a:p>
          <a:p>
            <a:pPr lvl="2"/>
            <a:r>
              <a:rPr lang="en-US" dirty="0">
                <a:solidFill>
                  <a:schemeClr val="tx1"/>
                </a:solidFill>
                <a:latin typeface="Exo 2" panose="020B0604020202020204" charset="0"/>
              </a:rPr>
              <a:t>This makes them inherently unreliable across different OS builds! </a:t>
            </a:r>
          </a:p>
          <a:p>
            <a:pPr lvl="2"/>
            <a:r>
              <a:rPr lang="en-US" dirty="0">
                <a:solidFill>
                  <a:schemeClr val="tx1"/>
                </a:solidFill>
                <a:latin typeface="Exo 2" panose="020B0604020202020204" charset="0"/>
              </a:rPr>
              <a:t>If you were to hardcode a </a:t>
            </a:r>
            <a:r>
              <a:rPr lang="en-US" b="1" dirty="0">
                <a:solidFill>
                  <a:schemeClr val="tx1"/>
                </a:solidFill>
                <a:latin typeface="Exo 2" panose="020B0604020202020204" charset="0"/>
              </a:rPr>
              <a:t>SSN</a:t>
            </a:r>
            <a:r>
              <a:rPr lang="en-US" dirty="0">
                <a:solidFill>
                  <a:schemeClr val="tx1"/>
                </a:solidFill>
                <a:latin typeface="Exo 2" panose="020B0604020202020204" charset="0"/>
              </a:rPr>
              <a:t>, it could work in one moment, and then a month later the needed SSN has changed</a:t>
            </a:r>
            <a:endParaRPr lang="en-US" dirty="0">
              <a:latin typeface="Exo 2" panose="020B060402020202020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EE92526-4B8E-3430-CDA1-F0C1181C8F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53245"/>
            <a:ext cx="13753084" cy="3341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2479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60000"/>
                    </a14:imgEffect>
                  </a14:imgLayer>
                </a14:imgProps>
              </a:ext>
            </a:extLst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4E06F47-85BA-2681-0982-1557C3B9C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2166" y="2780499"/>
            <a:ext cx="8067667" cy="1962951"/>
          </a:xfrm>
        </p:spPr>
        <p:txBody>
          <a:bodyPr>
            <a:normAutofit/>
          </a:bodyPr>
          <a:lstStyle/>
          <a:p>
            <a:pPr algn="ctr"/>
            <a:r>
              <a:rPr lang="en-US" sz="6000" dirty="0"/>
              <a:t>Reverse Engineering</a:t>
            </a:r>
            <a:br>
              <a:rPr lang="en-US" sz="6000" dirty="0"/>
            </a:br>
            <a:r>
              <a:rPr lang="en-US" sz="6000" dirty="0"/>
              <a:t>Windows Syscalls</a:t>
            </a:r>
          </a:p>
        </p:txBody>
      </p:sp>
    </p:spTree>
    <p:extLst>
      <p:ext uri="{BB962C8B-B14F-4D97-AF65-F5344CB8AC3E}">
        <p14:creationId xmlns:p14="http://schemas.microsoft.com/office/powerpoint/2010/main" val="32579255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4000"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73537-7A47-C609-8548-995F94EE9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9469" y="220600"/>
            <a:ext cx="8067667" cy="763600"/>
          </a:xfrm>
        </p:spPr>
        <p:txBody>
          <a:bodyPr/>
          <a:lstStyle/>
          <a:p>
            <a:r>
              <a:rPr lang="en-US" dirty="0"/>
              <a:t>Windows 7: WoW64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0C6CAC-7932-724E-9E26-301E025C3406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1337955" y="1521656"/>
            <a:ext cx="8747200" cy="4507670"/>
          </a:xfrm>
          <a:solidFill>
            <a:schemeClr val="tx1"/>
          </a:solidFill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In Windows 7 Wow64, the syscall can be found via </a:t>
            </a:r>
            <a:r>
              <a:rPr lang="en-US" sz="2800" b="1" dirty="0">
                <a:solidFill>
                  <a:srgbClr val="FF0000"/>
                </a:solidFill>
              </a:rPr>
              <a:t>fs:c0</a:t>
            </a:r>
            <a:r>
              <a:rPr lang="en-US" sz="2800" dirty="0">
                <a:solidFill>
                  <a:srgbClr val="FF0000"/>
                </a:solidFill>
              </a:rPr>
              <a:t>.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 The </a:t>
            </a:r>
            <a:r>
              <a:rPr lang="en-US" sz="2000" b="1" dirty="0">
                <a:solidFill>
                  <a:srgbClr val="FF0000"/>
                </a:solidFill>
              </a:rPr>
              <a:t>FS</a:t>
            </a:r>
            <a:r>
              <a:rPr lang="en-US" sz="2000" dirty="0">
                <a:solidFill>
                  <a:schemeClr val="bg1"/>
                </a:solidFill>
              </a:rPr>
              <a:t> register points to the </a:t>
            </a:r>
            <a:r>
              <a:rPr lang="en-US" sz="2000" b="1" dirty="0">
                <a:solidFill>
                  <a:srgbClr val="FF0000"/>
                </a:solidFill>
              </a:rPr>
              <a:t>TIB</a:t>
            </a:r>
            <a:r>
              <a:rPr lang="en-US" sz="2000" dirty="0">
                <a:solidFill>
                  <a:schemeClr val="bg1"/>
                </a:solidFill>
              </a:rPr>
              <a:t>.</a:t>
            </a:r>
          </a:p>
          <a:p>
            <a:pPr lvl="1"/>
            <a:endParaRPr lang="en-US" sz="2000" dirty="0">
              <a:solidFill>
                <a:schemeClr val="bg1"/>
              </a:solidFill>
            </a:endParaRPr>
          </a:p>
          <a:p>
            <a:pPr lvl="1"/>
            <a:endParaRPr lang="en-US" sz="2000" dirty="0">
              <a:solidFill>
                <a:schemeClr val="bg1"/>
              </a:solidFill>
            </a:endParaRPr>
          </a:p>
          <a:p>
            <a:pPr lvl="1"/>
            <a:endParaRPr lang="en-US" sz="2000" b="1" dirty="0">
              <a:solidFill>
                <a:schemeClr val="bg1"/>
              </a:solidFill>
            </a:endParaRPr>
          </a:p>
          <a:p>
            <a:pPr marL="457200" lvl="1" indent="0">
              <a:buNone/>
            </a:pPr>
            <a:endParaRPr lang="en-US" sz="2000" b="1" dirty="0">
              <a:solidFill>
                <a:schemeClr val="bg1"/>
              </a:solidFill>
            </a:endParaRPr>
          </a:p>
          <a:p>
            <a:pPr marL="457200" lvl="1" indent="0">
              <a:buNone/>
            </a:pPr>
            <a:endParaRPr lang="en-US" sz="2000" b="1" dirty="0">
              <a:solidFill>
                <a:schemeClr val="bg1"/>
              </a:solidFill>
            </a:endParaRPr>
          </a:p>
          <a:p>
            <a:pPr marL="457200" lvl="1" indent="0">
              <a:buNone/>
            </a:pPr>
            <a:endParaRPr lang="en-US" sz="2000" b="1" dirty="0">
              <a:solidFill>
                <a:schemeClr val="bg1"/>
              </a:solidFill>
            </a:endParaRPr>
          </a:p>
          <a:p>
            <a:r>
              <a:rPr lang="en-US" sz="2800" b="1" dirty="0" err="1">
                <a:solidFill>
                  <a:srgbClr val="FF0000"/>
                </a:solidFill>
              </a:rPr>
              <a:t>Eax</a:t>
            </a:r>
            <a:r>
              <a:rPr lang="en-US" sz="2800" dirty="0">
                <a:solidFill>
                  <a:schemeClr val="bg1"/>
                </a:solidFill>
              </a:rPr>
              <a:t> holds the </a:t>
            </a:r>
            <a:r>
              <a:rPr lang="en-US" sz="2800" b="1" dirty="0">
                <a:solidFill>
                  <a:srgbClr val="FF0000"/>
                </a:solidFill>
              </a:rPr>
              <a:t>SSN</a:t>
            </a:r>
            <a:r>
              <a:rPr lang="en-US" sz="2800" dirty="0">
                <a:solidFill>
                  <a:schemeClr val="bg1"/>
                </a:solidFill>
              </a:rPr>
              <a:t> (syscall service number).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This one points to </a:t>
            </a:r>
            <a:r>
              <a:rPr lang="en-US" sz="2000" b="1" dirty="0" err="1">
                <a:solidFill>
                  <a:srgbClr val="FF0000"/>
                </a:solidFill>
              </a:rPr>
              <a:t>NtAllocateVirtualMemory</a:t>
            </a:r>
            <a:endParaRPr lang="en-US" sz="2000" b="1" dirty="0">
              <a:solidFill>
                <a:srgbClr val="FF0000"/>
              </a:solidFill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4D11B39-3BFB-8840-F74B-C06F6F54E726}"/>
              </a:ext>
            </a:extLst>
          </p:cNvPr>
          <p:cNvSpPr/>
          <p:nvPr/>
        </p:nvSpPr>
        <p:spPr>
          <a:xfrm>
            <a:off x="1495425" y="2820191"/>
            <a:ext cx="8589730" cy="21320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urier New" panose="02070309020205020404" pitchFamily="49" charset="0"/>
                <a:sym typeface="Arial"/>
              </a:rPr>
              <a:t>0:009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urier New" panose="02070309020205020404" pitchFamily="49" charset="0"/>
                <a:sym typeface="Arial"/>
              </a:rPr>
              <a:t>&gt;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urier New" panose="02070309020205020404" pitchFamily="49" charset="0"/>
                <a:sym typeface="Arial"/>
              </a:rPr>
              <a:t> u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urier New" panose="02070309020205020404" pitchFamily="49" charset="0"/>
                <a:sym typeface="Arial"/>
              </a:rPr>
              <a:t>ntdll!ntallocatevirtualmemory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urier New" panose="02070309020205020404" pitchFamily="49" charset="0"/>
                <a:sym typeface="Arial"/>
              </a:rPr>
              <a:t>ntdll!NtAllocateVirtualMemory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urier New" panose="02070309020205020404" pitchFamily="49" charset="0"/>
                <a:sym typeface="Arial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urier New" panose="02070309020205020404" pitchFamily="49" charset="0"/>
                <a:sym typeface="Arial"/>
              </a:rPr>
              <a:t>777ffac0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urier New" panose="02070309020205020404" pitchFamily="49" charset="0"/>
                <a:sym typeface="Arial"/>
              </a:rPr>
              <a:t>b815000000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urier New" panose="02070309020205020404" pitchFamily="49" charset="0"/>
                <a:sym typeface="Arial"/>
              </a:rPr>
              <a:t>      mov     eax,15h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urier New" panose="02070309020205020404" pitchFamily="49" charset="0"/>
                <a:sym typeface="Arial"/>
              </a:rPr>
              <a:t>777ffac5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urier New" panose="02070309020205020404" pitchFamily="49" charset="0"/>
                <a:sym typeface="Arial"/>
              </a:rPr>
              <a:t>33c9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urier New" panose="02070309020205020404" pitchFamily="49" charset="0"/>
                <a:sym typeface="Arial"/>
              </a:rPr>
              <a:t>           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urier New" panose="02070309020205020404" pitchFamily="49" charset="0"/>
                <a:sym typeface="Arial"/>
              </a:rPr>
              <a:t>xor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urier New" panose="02070309020205020404" pitchFamily="49" charset="0"/>
                <a:sym typeface="Arial"/>
              </a:rPr>
              <a:t>    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urier New" panose="02070309020205020404" pitchFamily="49" charset="0"/>
                <a:sym typeface="Arial"/>
              </a:rPr>
              <a:t>ecx,ecx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Courier New" panose="02070309020205020404" pitchFamily="49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urier New" panose="02070309020205020404" pitchFamily="49" charset="0"/>
                <a:sym typeface="Arial"/>
              </a:rPr>
              <a:t>777ffac7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urier New" panose="02070309020205020404" pitchFamily="49" charset="0"/>
                <a:sym typeface="Arial"/>
              </a:rPr>
              <a:t>8d542404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urier New" panose="02070309020205020404" pitchFamily="49" charset="0"/>
                <a:sym typeface="Arial"/>
              </a:rPr>
              <a:t>        lea    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urier New" panose="02070309020205020404" pitchFamily="49" charset="0"/>
                <a:sym typeface="Arial"/>
              </a:rPr>
              <a:t>edx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urier New" panose="02070309020205020404" pitchFamily="49" charset="0"/>
                <a:sym typeface="Arial"/>
              </a:rPr>
              <a:t>,[esp+4]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urier New" panose="02070309020205020404" pitchFamily="49" charset="0"/>
                <a:sym typeface="Arial"/>
              </a:rPr>
              <a:t>777ffacb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urier New" panose="02070309020205020404" pitchFamily="49" charset="0"/>
                <a:sym typeface="Arial"/>
              </a:rPr>
              <a:t>64ff15c0000000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urier New" panose="02070309020205020404" pitchFamily="49" charset="0"/>
                <a:sym typeface="Arial"/>
              </a:rPr>
              <a:t> 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urier New" panose="02070309020205020404" pitchFamily="49" charset="0"/>
                <a:sym typeface="Arial"/>
              </a:rPr>
              <a:t>call   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urier New" panose="02070309020205020404" pitchFamily="49" charset="0"/>
                <a:sym typeface="Arial"/>
              </a:rPr>
              <a:t>dword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urier New" panose="02070309020205020404" pitchFamily="49" charset="0"/>
                <a:sym typeface="Arial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urier New" panose="02070309020205020404" pitchFamily="49" charset="0"/>
                <a:sym typeface="Arial"/>
              </a:rPr>
              <a:t>ptr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urier New" panose="02070309020205020404" pitchFamily="49" charset="0"/>
                <a:sym typeface="Arial"/>
              </a:rPr>
              <a:t>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000000"/>
                </a:highlight>
                <a:uLnTx/>
                <a:uFillTx/>
                <a:latin typeface="Consolas" panose="020B0609020204030204" pitchFamily="49" charset="0"/>
                <a:ea typeface="+mn-ea"/>
                <a:cs typeface="Courier New" panose="02070309020205020404" pitchFamily="49" charset="0"/>
                <a:sym typeface="Arial"/>
              </a:rPr>
              <a:t>fs:[0C0h]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urier New" panose="02070309020205020404" pitchFamily="49" charset="0"/>
                <a:sym typeface="Arial"/>
              </a:rPr>
              <a:t>777ffad2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urier New" panose="02070309020205020404" pitchFamily="49" charset="0"/>
                <a:sym typeface="Arial"/>
              </a:rPr>
              <a:t>83c404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urier New" panose="02070309020205020404" pitchFamily="49" charset="0"/>
                <a:sym typeface="Arial"/>
              </a:rPr>
              <a:t>          add     esp,4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urier New" panose="02070309020205020404" pitchFamily="49" charset="0"/>
                <a:sym typeface="Arial"/>
              </a:rPr>
              <a:t>777ffad5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urier New" panose="02070309020205020404" pitchFamily="49" charset="0"/>
                <a:sym typeface="Arial"/>
              </a:rPr>
              <a:t>c21800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urier New" panose="02070309020205020404" pitchFamily="49" charset="0"/>
                <a:sym typeface="Arial"/>
              </a:rPr>
              <a:t>          ret     18h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8FB1FE5-CD6C-9E7D-5311-7932EA2C813B}"/>
              </a:ext>
            </a:extLst>
          </p:cNvPr>
          <p:cNvSpPr/>
          <p:nvPr/>
        </p:nvSpPr>
        <p:spPr>
          <a:xfrm>
            <a:off x="6196011" y="3347493"/>
            <a:ext cx="461964" cy="28987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9B0F2B4-2C11-4060-039D-6CFCD4B7A43F}"/>
              </a:ext>
            </a:extLst>
          </p:cNvPr>
          <p:cNvSpPr txBox="1"/>
          <p:nvPr/>
        </p:nvSpPr>
        <p:spPr>
          <a:xfrm>
            <a:off x="7062786" y="2921426"/>
            <a:ext cx="3538539" cy="338554"/>
          </a:xfrm>
          <a:prstGeom prst="rect">
            <a:avLst/>
          </a:prstGeom>
          <a:solidFill>
            <a:srgbClr val="FF0000"/>
          </a:solidFill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15h = SSN for </a:t>
            </a:r>
            <a:r>
              <a:rPr kumimoji="0" lang="en-US" sz="16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NtAllocateVirtualMemory</a:t>
            </a:r>
            <a:endParaRPr kumimoji="0" lang="en-US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E19F576-11E2-04A9-0A1E-6F852ABB39D3}"/>
              </a:ext>
            </a:extLst>
          </p:cNvPr>
          <p:cNvCxnSpPr>
            <a:cxnSpLocks/>
            <a:stCxn id="6" idx="3"/>
          </p:cNvCxnSpPr>
          <p:nvPr/>
        </p:nvCxnSpPr>
        <p:spPr>
          <a:xfrm flipV="1">
            <a:off x="6657975" y="3259980"/>
            <a:ext cx="609600" cy="232451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01996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FA5DE-B4F2-98BA-7F19-439FF9940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9469" y="220600"/>
            <a:ext cx="8067667" cy="763600"/>
          </a:xfrm>
        </p:spPr>
        <p:txBody>
          <a:bodyPr/>
          <a:lstStyle/>
          <a:p>
            <a:r>
              <a:rPr lang="en-US" dirty="0"/>
              <a:t>Windows 7: WoW64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2C8E56-B67B-0B8B-8AAF-F0EE8FB10030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1385580" y="1064455"/>
            <a:ext cx="9034770" cy="5679245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We can dereference the </a:t>
            </a:r>
            <a:r>
              <a:rPr lang="en-US" sz="2800" b="1" dirty="0">
                <a:solidFill>
                  <a:srgbClr val="FF0000"/>
                </a:solidFill>
              </a:rPr>
              <a:t>TIB + 0xc0 </a:t>
            </a:r>
            <a:r>
              <a:rPr lang="en-US" sz="2800" dirty="0">
                <a:solidFill>
                  <a:schemeClr val="bg1"/>
                </a:solidFill>
              </a:rPr>
              <a:t>to find a pointer to our far jump.</a:t>
            </a:r>
          </a:p>
          <a:p>
            <a:pPr lvl="1"/>
            <a:r>
              <a:rPr lang="en-US" sz="2200" dirty="0">
                <a:solidFill>
                  <a:schemeClr val="bg1"/>
                </a:solidFill>
              </a:rPr>
              <a:t>We then jump to 64-bit mode.</a:t>
            </a:r>
          </a:p>
          <a:p>
            <a:pPr lvl="1"/>
            <a:r>
              <a:rPr lang="en-US" sz="2200" dirty="0">
                <a:solidFill>
                  <a:schemeClr val="bg1"/>
                </a:solidFill>
              </a:rPr>
              <a:t>The </a:t>
            </a:r>
            <a:r>
              <a:rPr lang="en-US" sz="2200" b="1" dirty="0">
                <a:solidFill>
                  <a:srgbClr val="FF0000"/>
                </a:solidFill>
              </a:rPr>
              <a:t>0x33</a:t>
            </a:r>
            <a:r>
              <a:rPr lang="en-US" sz="2200" dirty="0">
                <a:solidFill>
                  <a:schemeClr val="bg1"/>
                </a:solidFill>
              </a:rPr>
              <a:t> segment selector denotes 64-bit mode; </a:t>
            </a:r>
            <a:r>
              <a:rPr lang="en-US" sz="2200" b="1" dirty="0">
                <a:solidFill>
                  <a:srgbClr val="FF0000"/>
                </a:solidFill>
              </a:rPr>
              <a:t>0x23</a:t>
            </a:r>
            <a:r>
              <a:rPr lang="en-US" sz="2200" dirty="0">
                <a:solidFill>
                  <a:schemeClr val="bg1"/>
                </a:solidFill>
              </a:rPr>
              <a:t> = 32bit mode</a:t>
            </a:r>
          </a:p>
          <a:p>
            <a:pPr lvl="1"/>
            <a:endParaRPr lang="en-US" dirty="0">
              <a:solidFill>
                <a:schemeClr val="bg1"/>
              </a:solidFill>
            </a:endParaRPr>
          </a:p>
          <a:p>
            <a:pPr lvl="1"/>
            <a:endParaRPr lang="en-US" dirty="0">
              <a:solidFill>
                <a:schemeClr val="bg1"/>
              </a:solidFill>
            </a:endParaRPr>
          </a:p>
          <a:p>
            <a:pPr lvl="1"/>
            <a:endParaRPr lang="en-US" dirty="0">
              <a:solidFill>
                <a:schemeClr val="bg1"/>
              </a:solidFill>
            </a:endParaRPr>
          </a:p>
          <a:p>
            <a:pPr marL="457200" lvl="1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endParaRPr lang="en-US" sz="2800" dirty="0">
              <a:solidFill>
                <a:schemeClr val="bg1"/>
              </a:solidFill>
            </a:endParaRPr>
          </a:p>
          <a:p>
            <a:endParaRPr lang="en-US" sz="2800" dirty="0">
              <a:solidFill>
                <a:schemeClr val="bg1"/>
              </a:solidFill>
            </a:endParaRPr>
          </a:p>
          <a:p>
            <a:endParaRPr lang="en-US" sz="2800" dirty="0">
              <a:solidFill>
                <a:schemeClr val="bg1"/>
              </a:solidFill>
            </a:endParaRPr>
          </a:p>
          <a:p>
            <a:r>
              <a:rPr lang="en-US" sz="2800" dirty="0">
                <a:solidFill>
                  <a:schemeClr val="bg1"/>
                </a:solidFill>
              </a:rPr>
              <a:t>What is at </a:t>
            </a:r>
            <a:r>
              <a:rPr lang="en-US" sz="2800" b="1" dirty="0">
                <a:solidFill>
                  <a:srgbClr val="FF0000"/>
                </a:solidFill>
              </a:rPr>
              <a:t>fs:c0</a:t>
            </a:r>
            <a:r>
              <a:rPr lang="en-US" sz="2800" dirty="0">
                <a:solidFill>
                  <a:schemeClr val="bg1"/>
                </a:solidFill>
              </a:rPr>
              <a:t>?</a:t>
            </a:r>
          </a:p>
          <a:p>
            <a:pPr lvl="1"/>
            <a:r>
              <a:rPr lang="en-US" sz="2200" dirty="0">
                <a:solidFill>
                  <a:schemeClr val="bg1"/>
                </a:solidFill>
              </a:rPr>
              <a:t>It points us to </a:t>
            </a:r>
            <a:r>
              <a:rPr lang="en-US" sz="2200" b="1" dirty="0">
                <a:solidFill>
                  <a:srgbClr val="FF0000"/>
                </a:solidFill>
              </a:rPr>
              <a:t>X86SwitchTo64BitMode</a:t>
            </a:r>
            <a:r>
              <a:rPr lang="en-US" sz="2200" dirty="0">
                <a:solidFill>
                  <a:schemeClr val="bg1"/>
                </a:solidFill>
              </a:rPr>
              <a:t> in </a:t>
            </a:r>
            <a:r>
              <a:rPr lang="en-US" sz="2200" b="1" dirty="0">
                <a:solidFill>
                  <a:srgbClr val="FF0000"/>
                </a:solidFill>
              </a:rPr>
              <a:t>wow64cpu.dll</a:t>
            </a:r>
            <a:r>
              <a:rPr lang="en-US" sz="2200" dirty="0">
                <a:solidFill>
                  <a:schemeClr val="bg1"/>
                </a:solidFill>
              </a:rPr>
              <a:t>.</a:t>
            </a:r>
          </a:p>
          <a:p>
            <a:pPr lvl="2"/>
            <a:r>
              <a:rPr lang="en-US" sz="2200" dirty="0">
                <a:solidFill>
                  <a:schemeClr val="bg1"/>
                </a:solidFill>
              </a:rPr>
              <a:t>By default, this is hidden from the PEB.</a:t>
            </a:r>
          </a:p>
          <a:p>
            <a:pPr lvl="2"/>
            <a:r>
              <a:rPr lang="en-US" sz="2200" dirty="0">
                <a:solidFill>
                  <a:schemeClr val="bg1"/>
                </a:solidFill>
              </a:rPr>
              <a:t>It is a </a:t>
            </a:r>
            <a:r>
              <a:rPr lang="en-US" sz="2200" b="1" dirty="0">
                <a:solidFill>
                  <a:srgbClr val="FF0000"/>
                </a:solidFill>
              </a:rPr>
              <a:t>64-bit library</a:t>
            </a:r>
            <a:r>
              <a:rPr lang="en-US" sz="2200" dirty="0">
                <a:solidFill>
                  <a:schemeClr val="bg1"/>
                </a:solidFill>
              </a:rPr>
              <a:t>, in 32-bit address space.</a:t>
            </a:r>
          </a:p>
          <a:p>
            <a:pPr lvl="2"/>
            <a:r>
              <a:rPr lang="en-US" sz="2200" dirty="0">
                <a:solidFill>
                  <a:schemeClr val="bg1"/>
                </a:solidFill>
              </a:rPr>
              <a:t>The far jump goes to </a:t>
            </a:r>
            <a:r>
              <a:rPr lang="en-US" sz="2200" b="1" dirty="0" err="1">
                <a:solidFill>
                  <a:srgbClr val="FF0000"/>
                </a:solidFill>
              </a:rPr>
              <a:t>CpupReturnFromSimulatedCode</a:t>
            </a:r>
            <a:r>
              <a:rPr lang="en-US" sz="2200" dirty="0">
                <a:solidFill>
                  <a:schemeClr val="bg1"/>
                </a:solidFill>
              </a:rPr>
              <a:t> in </a:t>
            </a:r>
            <a:r>
              <a:rPr lang="en-US" sz="2200" b="1" dirty="0">
                <a:solidFill>
                  <a:srgbClr val="FF0000"/>
                </a:solidFill>
              </a:rPr>
              <a:t>wow64cpu.dll</a:t>
            </a:r>
            <a:r>
              <a:rPr lang="en-US" sz="2200" dirty="0">
                <a:solidFill>
                  <a:schemeClr val="bg1"/>
                </a:solidFill>
              </a:rPr>
              <a:t>.</a:t>
            </a:r>
          </a:p>
          <a:p>
            <a:endParaRPr lang="en-US" sz="2800" u="sng" dirty="0"/>
          </a:p>
          <a:p>
            <a:pPr lvl="2"/>
            <a:endParaRPr lang="en-US" b="1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89743B1-D1A2-2B99-1ADC-CF33D89D42A8}"/>
              </a:ext>
            </a:extLst>
          </p:cNvPr>
          <p:cNvSpPr/>
          <p:nvPr/>
        </p:nvSpPr>
        <p:spPr>
          <a:xfrm>
            <a:off x="1315038" y="2499708"/>
            <a:ext cx="10410237" cy="6113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urier New" panose="02070309020205020404" pitchFamily="49" charset="0"/>
                <a:sym typeface="Arial"/>
              </a:rPr>
              <a:t>0:009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urier New" panose="02070309020205020404" pitchFamily="49" charset="0"/>
                <a:sym typeface="Arial"/>
              </a:rPr>
              <a:t>&gt;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urier New" panose="02070309020205020404" pitchFamily="49" charset="0"/>
                <a:sym typeface="Arial"/>
              </a:rPr>
              <a:t> dd </a:t>
            </a: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000000"/>
                </a:highlight>
                <a:uLnTx/>
                <a:uFillTx/>
                <a:latin typeface="Consolas" panose="020B0609020204030204" pitchFamily="49" charset="0"/>
                <a:ea typeface="+mn-ea"/>
                <a:cs typeface="Courier New" panose="02070309020205020404" pitchFamily="49" charset="0"/>
                <a:sym typeface="Arial"/>
              </a:rPr>
              <a:t>fs:c0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urier New" panose="02070309020205020404" pitchFamily="49" charset="0"/>
                <a:sym typeface="Arial"/>
              </a:rPr>
              <a:t>0053:000000c0  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highlight>
                  <a:srgbClr val="2F5597"/>
                </a:highlight>
                <a:uLnTx/>
                <a:uFillTx/>
                <a:latin typeface="Consolas" panose="020B0609020204030204" pitchFamily="49" charset="0"/>
                <a:ea typeface="+mn-ea"/>
                <a:cs typeface="Courier New" panose="02070309020205020404" pitchFamily="49" charset="0"/>
                <a:sym typeface="Arial"/>
              </a:rPr>
              <a:t>73962320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urier New" panose="02070309020205020404" pitchFamily="49" charset="0"/>
                <a:sym typeface="Arial"/>
              </a:rPr>
              <a:t> 00000409 00000000 00000000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Courier New" panose="02070309020205020404" pitchFamily="49" charset="0"/>
              <a:sym typeface="Arial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92C5C7F-100F-6C00-8ACA-1FA39B0E191D}"/>
              </a:ext>
            </a:extLst>
          </p:cNvPr>
          <p:cNvSpPr/>
          <p:nvPr/>
        </p:nvSpPr>
        <p:spPr>
          <a:xfrm>
            <a:off x="1315038" y="3633493"/>
            <a:ext cx="10410237" cy="7688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urier New" panose="02070309020205020404" pitchFamily="49" charset="0"/>
                <a:sym typeface="Arial"/>
              </a:rPr>
              <a:t>0:009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urier New" panose="02070309020205020404" pitchFamily="49" charset="0"/>
                <a:sym typeface="Arial"/>
              </a:rPr>
              <a:t>&gt;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urier New" panose="02070309020205020404" pitchFamily="49" charset="0"/>
                <a:sym typeface="Arial"/>
              </a:rPr>
              <a:t> u 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highlight>
                  <a:srgbClr val="2F5597"/>
                </a:highlight>
                <a:uLnTx/>
                <a:uFillTx/>
                <a:latin typeface="Consolas" panose="020B0609020204030204" pitchFamily="49" charset="0"/>
                <a:ea typeface="+mn-ea"/>
                <a:cs typeface="Courier New" panose="02070309020205020404" pitchFamily="49" charset="0"/>
                <a:sym typeface="Arial"/>
              </a:rPr>
              <a:t>73962320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urier New" panose="02070309020205020404" pitchFamily="49" charset="0"/>
                <a:sym typeface="Arial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urier New" panose="02070309020205020404" pitchFamily="49" charset="0"/>
                <a:sym typeface="Arial"/>
              </a:rPr>
              <a:t>73962320 ea1e2796733300  jmp     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800000"/>
                </a:highlight>
                <a:uLnTx/>
                <a:uFillTx/>
                <a:latin typeface="Consolas" panose="020B0609020204030204" pitchFamily="49" charset="0"/>
                <a:ea typeface="+mn-ea"/>
                <a:cs typeface="Courier New" panose="02070309020205020404" pitchFamily="49" charset="0"/>
                <a:sym typeface="Arial"/>
              </a:rPr>
              <a:t>00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highlight>
                  <a:srgbClr val="800000"/>
                </a:highlight>
                <a:uLnTx/>
                <a:uFillTx/>
                <a:latin typeface="Consolas" panose="020B0609020204030204" pitchFamily="49" charset="0"/>
                <a:ea typeface="+mn-ea"/>
                <a:cs typeface="Courier New" panose="02070309020205020404" pitchFamily="49" charset="0"/>
                <a:sym typeface="Arial"/>
              </a:rPr>
              <a:t>33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800000"/>
                </a:highlight>
                <a:uLnTx/>
                <a:uFillTx/>
                <a:latin typeface="Consolas" panose="020B0609020204030204" pitchFamily="49" charset="0"/>
                <a:ea typeface="+mn-ea"/>
                <a:cs typeface="Courier New" panose="02070309020205020404" pitchFamily="49" charset="0"/>
                <a:sym typeface="Arial"/>
              </a:rPr>
              <a:t>: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highlight>
                  <a:srgbClr val="800000"/>
                </a:highlight>
                <a:uLnTx/>
                <a:uFillTx/>
                <a:latin typeface="Consolas" panose="020B0609020204030204" pitchFamily="49" charset="0"/>
                <a:ea typeface="+mn-ea"/>
                <a:cs typeface="Courier New" panose="02070309020205020404" pitchFamily="49" charset="0"/>
                <a:sym typeface="Arial"/>
              </a:rPr>
              <a:t>7396271E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urier New" panose="02070309020205020404" pitchFamily="49" charset="0"/>
                <a:sym typeface="Arial"/>
              </a:rPr>
              <a:t>73962327 0000            add     byte ptr [eax],al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Courier New" panose="02070309020205020404" pitchFamily="49" charset="0"/>
              <a:sym typeface="Arial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F0E2C66-DD9A-6CB5-E62F-62CE493310A4}"/>
              </a:ext>
            </a:extLst>
          </p:cNvPr>
          <p:cNvCxnSpPr>
            <a:cxnSpLocks/>
          </p:cNvCxnSpPr>
          <p:nvPr/>
        </p:nvCxnSpPr>
        <p:spPr>
          <a:xfrm flipH="1">
            <a:off x="2790825" y="3111105"/>
            <a:ext cx="1362075" cy="394095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8339253A-2141-32FC-D706-7059330C71ED}"/>
              </a:ext>
            </a:extLst>
          </p:cNvPr>
          <p:cNvSpPr txBox="1"/>
          <p:nvPr/>
        </p:nvSpPr>
        <p:spPr>
          <a:xfrm>
            <a:off x="7614599" y="3316442"/>
            <a:ext cx="2706966" cy="584775"/>
          </a:xfrm>
          <a:prstGeom prst="rect">
            <a:avLst/>
          </a:prstGeom>
          <a:solidFill>
            <a:srgbClr val="FF0000"/>
          </a:solidFill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This far jump lets us transition from 32-bit to 64-bit code.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0497A31-0BD7-AE86-A1CE-B81CC89CBB25}"/>
              </a:ext>
            </a:extLst>
          </p:cNvPr>
          <p:cNvCxnSpPr>
            <a:cxnSpLocks/>
          </p:cNvCxnSpPr>
          <p:nvPr/>
        </p:nvCxnSpPr>
        <p:spPr>
          <a:xfrm flipV="1">
            <a:off x="7219312" y="3864546"/>
            <a:ext cx="609600" cy="232451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42399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33000"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F1CB9-3173-6033-5318-D27034324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9469" y="220600"/>
            <a:ext cx="8067667" cy="763600"/>
          </a:xfrm>
        </p:spPr>
        <p:txBody>
          <a:bodyPr/>
          <a:lstStyle/>
          <a:p>
            <a:r>
              <a:rPr lang="en-US" dirty="0"/>
              <a:t>Windows 10: WoW64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5F89BC-505D-9E30-6B24-252FDDF04EDE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1385579" y="1064455"/>
            <a:ext cx="9463395" cy="1522023"/>
          </a:xfrm>
          <a:solidFill>
            <a:schemeClr val="tx1">
              <a:alpha val="74000"/>
            </a:schemeClr>
          </a:solidFill>
        </p:spPr>
        <p:txBody>
          <a:bodyPr>
            <a:normAutofit fontScale="92500"/>
          </a:bodyPr>
          <a:lstStyle/>
          <a:p>
            <a:r>
              <a:rPr lang="en-US" sz="3000" dirty="0">
                <a:solidFill>
                  <a:schemeClr val="bg1"/>
                </a:solidFill>
              </a:rPr>
              <a:t>There is a hardcoded offset in NTDLL that leads to the system call.</a:t>
            </a:r>
          </a:p>
          <a:p>
            <a:pPr lvl="1"/>
            <a:r>
              <a:rPr lang="en-US" sz="2200" b="1" dirty="0">
                <a:solidFill>
                  <a:srgbClr val="FF0000"/>
                </a:solidFill>
              </a:rPr>
              <a:t>Ntdll!Wow64SystemServiceCall </a:t>
            </a:r>
            <a:r>
              <a:rPr lang="en-US" sz="2200" dirty="0">
                <a:solidFill>
                  <a:schemeClr val="bg1"/>
                </a:solidFill>
              </a:rPr>
              <a:t>leads to </a:t>
            </a:r>
            <a:r>
              <a:rPr lang="en-US" sz="2200" b="1" dirty="0">
                <a:solidFill>
                  <a:srgbClr val="FF0000"/>
                </a:solidFill>
              </a:rPr>
              <a:t>ntdll!Wow64Transition</a:t>
            </a:r>
            <a:r>
              <a:rPr lang="en-US" sz="2200" dirty="0">
                <a:solidFill>
                  <a:schemeClr val="bg1"/>
                </a:solidFill>
              </a:rPr>
              <a:t>.</a:t>
            </a:r>
          </a:p>
          <a:p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7C241C-B531-649B-33A7-8E8085872C75}"/>
              </a:ext>
            </a:extLst>
          </p:cNvPr>
          <p:cNvSpPr/>
          <p:nvPr/>
        </p:nvSpPr>
        <p:spPr>
          <a:xfrm>
            <a:off x="914694" y="2838450"/>
            <a:ext cx="10648950" cy="20388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  <a:sym typeface="Arial"/>
              </a:rPr>
              <a:t>0:000&gt; u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  <a:sym typeface="Arial"/>
              </a:rPr>
              <a:t>ntdll!ntallocatevirtualmemory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  <a:sym typeface="Arial"/>
              </a:rPr>
              <a:t>ntdll!NtAllocateVirtualMemory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  <a:sym typeface="Arial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  <a:sym typeface="Arial"/>
              </a:rPr>
              <a:t>76fe2b10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  <a:sym typeface="Arial"/>
              </a:rPr>
              <a:t>b818000000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  <a:sym typeface="Arial"/>
              </a:rPr>
              <a:t>      mov     eax,18h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  <a:sym typeface="Arial"/>
              </a:rPr>
              <a:t>76fe2b15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  <a:sym typeface="Arial"/>
              </a:rPr>
              <a:t>ba1088ff76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  <a:sym typeface="Arial"/>
              </a:rPr>
              <a:t>      mov    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  <a:sym typeface="Arial"/>
              </a:rPr>
              <a:t>edx,offset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  <a:sym typeface="Arial"/>
              </a:rPr>
              <a:t>ntdll!Wow64SystemServiceCall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  <a:sym typeface="Arial"/>
              </a:rPr>
              <a:t>(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20000"/>
                    <a:lumOff val="80000"/>
                  </a:srgbClr>
                </a:solidFill>
                <a:effectLst/>
                <a:highlight>
                  <a:srgbClr val="2F5597"/>
                </a:highlight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77358870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  <a:sym typeface="Arial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  <a:sym typeface="Arial"/>
              </a:rPr>
              <a:t>76fe2b1a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  <a:sym typeface="Arial"/>
              </a:rPr>
              <a:t>ffd2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  <a:sym typeface="Arial"/>
              </a:rPr>
              <a:t>            call   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  <a:sym typeface="Arial"/>
              </a:rPr>
              <a:t>edx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  <a:sym typeface="Arial"/>
              </a:rPr>
              <a:t>76fe2b1c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  <a:sym typeface="Arial"/>
              </a:rPr>
              <a:t>c21800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  <a:sym typeface="Arial"/>
              </a:rPr>
              <a:t>          ret     18h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  <a:sym typeface="Arial"/>
              </a:rPr>
              <a:t>76fe2b1f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  <a:sym typeface="Arial"/>
              </a:rPr>
              <a:t>90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  <a:sym typeface="Arial"/>
              </a:rPr>
              <a:t>             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  <a:sym typeface="Arial"/>
              </a:rPr>
              <a:t>nop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  <a:sym typeface="Arial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B2F6D36-B5EC-2154-5728-F79405BC2C96}"/>
              </a:ext>
            </a:extLst>
          </p:cNvPr>
          <p:cNvSpPr/>
          <p:nvPr/>
        </p:nvSpPr>
        <p:spPr>
          <a:xfrm>
            <a:off x="914694" y="5206086"/>
            <a:ext cx="10648950" cy="8433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0:000&gt; u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20000"/>
                    <a:lumOff val="80000"/>
                  </a:srgbClr>
                </a:solidFill>
                <a:effectLst/>
                <a:highlight>
                  <a:srgbClr val="2F5597"/>
                </a:highlight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77358870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ntdll!Wow64SystemServiceCall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77358870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ff2528923f77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  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 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jmp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    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dword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ptr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 [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ntdll!Wow64Transition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(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60000"/>
                    <a:lumOff val="40000"/>
                  </a:srgbClr>
                </a:solidFill>
                <a:effectLst/>
                <a:highlight>
                  <a:srgbClr val="008000"/>
                </a:highlight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773f9228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)]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6A6ED1D-6957-D781-5367-7D15BA5A661F}"/>
              </a:ext>
            </a:extLst>
          </p:cNvPr>
          <p:cNvCxnSpPr>
            <a:cxnSpLocks/>
          </p:cNvCxnSpPr>
          <p:nvPr/>
        </p:nvCxnSpPr>
        <p:spPr>
          <a:xfrm flipH="1">
            <a:off x="3286419" y="4485035"/>
            <a:ext cx="7115175" cy="951742"/>
          </a:xfrm>
          <a:prstGeom prst="straightConnector1">
            <a:avLst/>
          </a:prstGeom>
          <a:ln w="25400">
            <a:noFill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B2FA619-0492-552E-2389-89F66A2C9726}"/>
              </a:ext>
            </a:extLst>
          </p:cNvPr>
          <p:cNvCxnSpPr>
            <a:cxnSpLocks/>
          </p:cNvCxnSpPr>
          <p:nvPr/>
        </p:nvCxnSpPr>
        <p:spPr>
          <a:xfrm>
            <a:off x="10401594" y="4062763"/>
            <a:ext cx="0" cy="40605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D81A6D4F-E027-6C3C-5BFB-4A3F1C6B41A5}"/>
              </a:ext>
            </a:extLst>
          </p:cNvPr>
          <p:cNvSpPr/>
          <p:nvPr/>
        </p:nvSpPr>
        <p:spPr>
          <a:xfrm>
            <a:off x="5643855" y="3494651"/>
            <a:ext cx="461964" cy="28987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849E372-184F-E32F-79B8-10CBEBE06855}"/>
              </a:ext>
            </a:extLst>
          </p:cNvPr>
          <p:cNvSpPr txBox="1"/>
          <p:nvPr/>
        </p:nvSpPr>
        <p:spPr>
          <a:xfrm>
            <a:off x="6510630" y="3068584"/>
            <a:ext cx="3538539" cy="338554"/>
          </a:xfrm>
          <a:prstGeom prst="rect">
            <a:avLst/>
          </a:prstGeom>
          <a:solidFill>
            <a:srgbClr val="FF0000"/>
          </a:solidFill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18h = SSN for </a:t>
            </a:r>
            <a:r>
              <a:rPr kumimoji="0" lang="en-US" sz="16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NtAllocateVirtualMemory</a:t>
            </a:r>
            <a:endParaRPr kumimoji="0" lang="en-US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F2F21B1-C357-B609-B126-1A4277191F5B}"/>
              </a:ext>
            </a:extLst>
          </p:cNvPr>
          <p:cNvCxnSpPr>
            <a:cxnSpLocks/>
            <a:stCxn id="16" idx="3"/>
          </p:cNvCxnSpPr>
          <p:nvPr/>
        </p:nvCxnSpPr>
        <p:spPr>
          <a:xfrm flipV="1">
            <a:off x="6105819" y="3407138"/>
            <a:ext cx="609600" cy="232451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03E56FBA-1F7E-6D5E-F5B7-ECA3AE48537D}"/>
              </a:ext>
            </a:extLst>
          </p:cNvPr>
          <p:cNvCxnSpPr>
            <a:cxnSpLocks/>
          </p:cNvCxnSpPr>
          <p:nvPr/>
        </p:nvCxnSpPr>
        <p:spPr>
          <a:xfrm flipH="1">
            <a:off x="3286419" y="4440728"/>
            <a:ext cx="7115175" cy="889121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99909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DF2EB7-D170-632D-4E22-F106770544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19702" y="968165"/>
            <a:ext cx="8747200" cy="5190065"/>
          </a:xfrm>
        </p:spPr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xo 2" panose="020B0604020202020204" charset="0"/>
              </a:rPr>
              <a:t>The new way with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xo 2" panose="020B0604020202020204" charset="0"/>
              </a:rPr>
              <a:t>Wow64SystemServiceCall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xo 2" panose="020B0604020202020204" charset="0"/>
              </a:rPr>
              <a:t> and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xo 2" panose="020B0604020202020204" charset="0"/>
              </a:rPr>
              <a:t>Wow64Transition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xo 2" panose="020B0604020202020204" charset="0"/>
              </a:rPr>
              <a:t>: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xo 2" panose="020B060402020202020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xo 2" panose="020B060402020202020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xo 2" panose="020B060402020202020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xo 2" panose="020B060402020202020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xo 2" panose="020B060402020202020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xo 2" panose="020B0604020202020204" charset="0"/>
              </a:rPr>
              <a:t>The Windows 7 way with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xo 2" panose="020B0604020202020204" charset="0"/>
              </a:rPr>
              <a:t>fs:0xc0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xo 2" panose="020B0604020202020204" charset="0"/>
              </a:rPr>
              <a:t>still works - backwards compatibility!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xo 2" panose="020B0604020202020204" charset="0"/>
              <a:ea typeface="+mn-ea"/>
              <a:cs typeface="+mn-cs"/>
            </a:endParaRPr>
          </a:p>
          <a:p>
            <a:endParaRPr lang="en-US" dirty="0">
              <a:latin typeface="Exo 2" panose="020B060402020202020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6182E9-5B5C-C0BA-36A5-1F8664139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800" dirty="0"/>
              <a:t>Ignoring </a:t>
            </a:r>
            <a:r>
              <a:rPr lang="en-US" sz="4800" b="1" dirty="0"/>
              <a:t>Wow64SystemServiceCall?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70A0C46-46A2-C06B-FBCD-638E9E59AFF1}"/>
              </a:ext>
            </a:extLst>
          </p:cNvPr>
          <p:cNvSpPr/>
          <p:nvPr/>
        </p:nvSpPr>
        <p:spPr>
          <a:xfrm>
            <a:off x="1086538" y="2519097"/>
            <a:ext cx="10648950" cy="7764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0:000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&gt;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 u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highlight>
                  <a:srgbClr val="000080"/>
                </a:highlight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77358870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ntdll!Wow64SystemServiceCall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77358870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ff2528923f77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  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 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jmp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    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dword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ptr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 [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ntdll!Wow64Transition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(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highlight>
                  <a:srgbClr val="2F5597"/>
                </a:highlight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773f9228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)]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9459173-E0DB-7EA1-A2CB-B31232848DC8}"/>
              </a:ext>
            </a:extLst>
          </p:cNvPr>
          <p:cNvSpPr/>
          <p:nvPr/>
        </p:nvSpPr>
        <p:spPr>
          <a:xfrm>
            <a:off x="1086537" y="3595147"/>
            <a:ext cx="10648950" cy="541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0:000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&gt;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 dd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highlight>
                  <a:srgbClr val="2F5597"/>
                </a:highlight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773f9228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highlight>
                  <a:srgbClr val="00FFFF"/>
                </a:highlight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76f67000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  76f67000 77099000 00000000 00000000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8F6F1C9-2AC2-9705-1B96-12A5F69F152E}"/>
              </a:ext>
            </a:extLst>
          </p:cNvPr>
          <p:cNvSpPr/>
          <p:nvPr/>
        </p:nvSpPr>
        <p:spPr>
          <a:xfrm>
            <a:off x="1086538" y="1888789"/>
            <a:ext cx="10648950" cy="3519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  <a:sym typeface="Arial"/>
              </a:rPr>
              <a:t>76fe2b15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  <a:sym typeface="Arial"/>
              </a:rPr>
              <a:t>ba1088ff76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  <a:sym typeface="Arial"/>
              </a:rPr>
              <a:t>      mov    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  <a:sym typeface="Arial"/>
              </a:rPr>
              <a:t>edx,offset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  <a:sym typeface="Arial"/>
              </a:rPr>
              <a:t>ntdll!Wow64SystemServiceCall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  <a:sym typeface="Arial"/>
              </a:rPr>
              <a:t>(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highlight>
                  <a:srgbClr val="000080"/>
                </a:highlight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77358870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  <a:sym typeface="Arial"/>
              </a:rPr>
              <a:t>)</a:t>
            </a:r>
          </a:p>
        </p:txBody>
      </p:sp>
      <p:sp>
        <p:nvSpPr>
          <p:cNvPr id="11" name="Content Placeholder 17">
            <a:extLst>
              <a:ext uri="{FF2B5EF4-FFF2-40B4-BE49-F238E27FC236}">
                <a16:creationId xmlns:a16="http://schemas.microsoft.com/office/drawing/2014/main" id="{44411C94-EBE9-8348-0EF0-B15A9B5A6FED}"/>
              </a:ext>
            </a:extLst>
          </p:cNvPr>
          <p:cNvSpPr txBox="1">
            <a:spLocks/>
          </p:cNvSpPr>
          <p:nvPr/>
        </p:nvSpPr>
        <p:spPr>
          <a:xfrm>
            <a:off x="1086537" y="5348177"/>
            <a:ext cx="10648949" cy="541658"/>
          </a:xfrm>
          <a:prstGeom prst="rect">
            <a:avLst/>
          </a:prstGeom>
          <a:solidFill>
            <a:schemeClr val="bg1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rmAutofit lnSpcReduction="10000"/>
          </a:bodyPr>
          <a:lstStyle>
            <a:lvl1pPr marL="228594" indent="-228594" algn="l" defTabSz="1219170" rtl="0" eaLnBrk="1" latinLnBrk="0" hangingPunct="1"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800" spc="-13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9306" indent="-230712" algn="l" defTabSz="1219170" rtl="0" eaLnBrk="1" latinLnBrk="0" hangingPunct="1"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–"/>
              <a:defRPr sz="2000" kern="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7900" indent="-228594" algn="l" defTabSz="1219170" rtl="0" eaLnBrk="1" latinLnBrk="0" hangingPunct="1"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916494" indent="-228594" algn="l" defTabSz="1219170" rtl="0" eaLnBrk="1" latinLnBrk="0" hangingPunct="1"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–"/>
              <a:defRPr sz="1800" kern="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145089" indent="-228594" algn="l" defTabSz="1219170" rtl="0" eaLnBrk="1" latinLnBrk="0" hangingPunct="1"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»"/>
              <a:defRPr sz="1800" kern="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85F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800" cap="none" spc="-13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0:000</a:t>
            </a:r>
            <a:r>
              <a:rPr kumimoji="0" lang="en-US" sz="1800" b="0" i="0" u="none" strike="noStrike" kern="800" cap="none" spc="-13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&gt;</a:t>
            </a:r>
            <a:r>
              <a:rPr kumimoji="0" lang="en-US" sz="1800" b="0" i="0" u="none" strike="noStrike" kern="800" cap="none" spc="-13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 dd</a:t>
            </a:r>
            <a:r>
              <a:rPr kumimoji="0" lang="en-US" sz="1800" b="1" i="0" u="none" strike="noStrike" kern="800" cap="none" spc="-13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 </a:t>
            </a:r>
            <a:r>
              <a:rPr kumimoji="0" lang="en-US" sz="1800" b="1" i="0" u="none" strike="noStrike" kern="800" cap="none" spc="-13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fs:c0</a:t>
            </a:r>
            <a:endParaRPr kumimoji="0" lang="en-US" sz="1800" b="0" i="0" u="none" strike="noStrike" kern="800" cap="none" spc="-13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nsolas" panose="020B0609020204030204" pitchFamily="49" charset="0"/>
              <a:ea typeface="Calibri" panose="020F0502020204030204" pitchFamily="34" charset="0"/>
              <a:cs typeface="+mn-cs"/>
              <a:sym typeface="Arial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85F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800" cap="none" spc="-13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0053:000000c0  </a:t>
            </a:r>
            <a:r>
              <a:rPr kumimoji="0" lang="en-US" sz="1800" b="1" i="0" u="none" strike="noStrike" kern="800" cap="none" spc="-13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highlight>
                  <a:srgbClr val="00FFFF"/>
                </a:highlight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76f67000</a:t>
            </a:r>
            <a:r>
              <a:rPr kumimoji="0" lang="en-US" sz="1800" b="1" i="0" u="none" strike="noStrike" kern="800" cap="none" spc="-13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 </a:t>
            </a:r>
            <a:r>
              <a:rPr kumimoji="0" lang="en-US" sz="1800" b="0" i="0" u="none" strike="noStrike" kern="800" cap="none" spc="-13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 00000409 00000000 00000000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E826A64-7BE5-7C14-BCF8-291E2CB32EE3}"/>
              </a:ext>
            </a:extLst>
          </p:cNvPr>
          <p:cNvCxnSpPr>
            <a:cxnSpLocks/>
          </p:cNvCxnSpPr>
          <p:nvPr/>
        </p:nvCxnSpPr>
        <p:spPr>
          <a:xfrm flipH="1">
            <a:off x="3336522" y="2473470"/>
            <a:ext cx="7597611" cy="133666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93C0FB1-B19C-7F86-29B4-26BE0633C5E0}"/>
              </a:ext>
            </a:extLst>
          </p:cNvPr>
          <p:cNvCxnSpPr>
            <a:cxnSpLocks/>
          </p:cNvCxnSpPr>
          <p:nvPr/>
        </p:nvCxnSpPr>
        <p:spPr>
          <a:xfrm>
            <a:off x="11027495" y="2212466"/>
            <a:ext cx="0" cy="386732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E17EBCA-13C0-D2E0-359B-988CA695381F}"/>
              </a:ext>
            </a:extLst>
          </p:cNvPr>
          <p:cNvCxnSpPr>
            <a:cxnSpLocks/>
          </p:cNvCxnSpPr>
          <p:nvPr/>
        </p:nvCxnSpPr>
        <p:spPr>
          <a:xfrm>
            <a:off x="10220325" y="3334837"/>
            <a:ext cx="0" cy="311841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5D5E5BA-A0D3-9B59-BB72-2B123F6DD55F}"/>
              </a:ext>
            </a:extLst>
          </p:cNvPr>
          <p:cNvCxnSpPr>
            <a:cxnSpLocks/>
          </p:cNvCxnSpPr>
          <p:nvPr/>
        </p:nvCxnSpPr>
        <p:spPr>
          <a:xfrm flipH="1">
            <a:off x="3524250" y="3616806"/>
            <a:ext cx="6696075" cy="102812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F32BF2F3-2063-BF9C-A20F-73DEB82DB6E4}"/>
              </a:ext>
            </a:extLst>
          </p:cNvPr>
          <p:cNvSpPr txBox="1">
            <a:spLocks/>
          </p:cNvSpPr>
          <p:nvPr/>
        </p:nvSpPr>
        <p:spPr>
          <a:xfrm>
            <a:off x="1319702" y="5919133"/>
            <a:ext cx="11103498" cy="12654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xo 2" panose="020B0604020202020204" charset="0"/>
                <a:ea typeface="+mn-ea"/>
                <a:cs typeface="+mn-cs"/>
                <a:sym typeface="Arial"/>
              </a:rPr>
              <a:t>Wow64Transition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xo 2" panose="020B0604020202020204" charset="0"/>
                <a:ea typeface="+mn-ea"/>
                <a:cs typeface="+mn-cs"/>
                <a:sym typeface="Arial"/>
              </a:rPr>
              <a:t> and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xo 2" panose="020B0604020202020204" charset="0"/>
                <a:ea typeface="+mn-ea"/>
                <a:cs typeface="+mn-cs"/>
                <a:sym typeface="Arial"/>
              </a:rPr>
              <a:t>fs:0xc0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xo 2" panose="020B0604020202020204" charset="0"/>
                <a:ea typeface="+mn-ea"/>
                <a:cs typeface="+mn-cs"/>
                <a:sym typeface="Arial"/>
              </a:rPr>
              <a:t> lead to far jump to 64-bit mode!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xo 2" panose="020B0604020202020204" charset="0"/>
                <a:ea typeface="+mn-ea"/>
                <a:cs typeface="+mn-cs"/>
                <a:sym typeface="Arial"/>
              </a:rPr>
              <a:t>Both of these point to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xo 2" panose="020B0604020202020204" charset="0"/>
                <a:ea typeface="+mn-ea"/>
                <a:cs typeface="+mn-cs"/>
                <a:sym typeface="Arial"/>
              </a:rPr>
              <a:t>76f67000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xo 2" panose="020B0604020202020204" charset="0"/>
                <a:ea typeface="+mn-ea"/>
                <a:cs typeface="+mn-cs"/>
                <a:sym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182054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A4F4BD0A-6912-02A5-36FB-792FC327FD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87954" y="5857284"/>
            <a:ext cx="10477500" cy="513052"/>
          </a:xfrm>
        </p:spPr>
        <p:txBody>
          <a:bodyPr>
            <a:normAutofit fontScale="32500" lnSpcReduction="20000"/>
          </a:bodyPr>
          <a:lstStyle/>
          <a:p>
            <a:r>
              <a:rPr kumimoji="0" lang="en-US" sz="8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xo 2" panose="020B0604020202020204" charset="0"/>
              </a:rPr>
              <a:t>The old </a:t>
            </a: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xo 2" panose="020B0604020202020204" charset="0"/>
              </a:rPr>
              <a:t>Windows 7 </a:t>
            </a:r>
            <a:r>
              <a:rPr kumimoji="0" lang="en-US" sz="8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xo 2" panose="020B0604020202020204" charset="0"/>
              </a:rPr>
              <a:t>method of invoking syscalls still works!</a:t>
            </a:r>
          </a:p>
          <a:p>
            <a:endParaRPr lang="en-US" dirty="0">
              <a:latin typeface="Exo 2" panose="020B060402020202020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98C987-5A21-192B-C89D-AF087E251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2050" y="121260"/>
            <a:ext cx="8116888" cy="763588"/>
          </a:xfrm>
        </p:spPr>
        <p:txBody>
          <a:bodyPr/>
          <a:lstStyle/>
          <a:p>
            <a:r>
              <a:rPr lang="en-US" dirty="0"/>
              <a:t>Windows 11?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878EB05-1AB6-AB82-B96D-6CB20C23470A}"/>
              </a:ext>
            </a:extLst>
          </p:cNvPr>
          <p:cNvSpPr/>
          <p:nvPr/>
        </p:nvSpPr>
        <p:spPr>
          <a:xfrm>
            <a:off x="838200" y="1124488"/>
            <a:ext cx="11248565" cy="21060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0:000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&gt;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 u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ntdll!ntallocatevirtualmemory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nsolas" panose="020B0609020204030204" pitchFamily="49" charset="0"/>
              <a:ea typeface="Calibri" panose="020F0502020204030204" pitchFamily="34" charset="0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ntdll!NtAllocateVirtualMemory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77884d50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b818000000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      mov     eax,18h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77884d55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ba408f8a77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      mov    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edx,offset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ntdll!RtlInterlockedCompareExchange64+0x180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(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EFBF"/>
                </a:solidFill>
                <a:effectLst/>
                <a:highlight>
                  <a:srgbClr val="0070C0"/>
                </a:highlight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778a8f40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77884d5a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ffd2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            call   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edx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olas" panose="020B0609020204030204" pitchFamily="49" charset="0"/>
              <a:ea typeface="Calibri" panose="020F0502020204030204" pitchFamily="34" charset="0"/>
              <a:cs typeface="+mn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77884d5c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c21800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          ret     18h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77884d5f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90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             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nop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olas" panose="020B0609020204030204" pitchFamily="49" charset="0"/>
              <a:ea typeface="Calibri" panose="020F0502020204030204" pitchFamily="34" charset="0"/>
              <a:cs typeface="+mn-cs"/>
              <a:sym typeface="Arial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69EC340-4C86-7C25-C756-2D93B1F08688}"/>
              </a:ext>
            </a:extLst>
          </p:cNvPr>
          <p:cNvSpPr/>
          <p:nvPr/>
        </p:nvSpPr>
        <p:spPr>
          <a:xfrm>
            <a:off x="838200" y="3342817"/>
            <a:ext cx="10648950" cy="10985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0:000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&gt;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 u 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EFBF"/>
                </a:solidFill>
                <a:effectLst/>
                <a:highlight>
                  <a:srgbClr val="0070C0"/>
                </a:highlight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778a8f40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ntdll!Wow64SystemServiceCall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778a8f40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ff2520c29377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   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jmp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    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dword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ptr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 [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ntdll!Wow64Transition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(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highlight>
                  <a:srgbClr val="FFC000"/>
                </a:highlight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7793c220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)]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778a8f46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cc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              int     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C643C1E-EA21-9702-3C21-34F59686B761}"/>
              </a:ext>
            </a:extLst>
          </p:cNvPr>
          <p:cNvSpPr/>
          <p:nvPr/>
        </p:nvSpPr>
        <p:spPr>
          <a:xfrm>
            <a:off x="838200" y="4601149"/>
            <a:ext cx="10648950" cy="5130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0:000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&gt;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 dd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highlight>
                  <a:srgbClr val="FFC000"/>
                </a:highlight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7793c220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7793c220 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highlight>
                  <a:srgbClr val="008080"/>
                </a:highlight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77806000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 7793c000 00000000 00000000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380F688-CBFB-1140-7B3A-4BE4A5BCCE83}"/>
              </a:ext>
            </a:extLst>
          </p:cNvPr>
          <p:cNvSpPr/>
          <p:nvPr/>
        </p:nvSpPr>
        <p:spPr>
          <a:xfrm>
            <a:off x="838200" y="5265877"/>
            <a:ext cx="10648950" cy="5130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0:000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&gt;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 u 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highlight>
                  <a:srgbClr val="008080"/>
                </a:highlight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77806000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77806000 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ea096080773300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  jmp     0033:77806009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olas" panose="020B0609020204030204" pitchFamily="49" charset="0"/>
              <a:ea typeface="Calibri" panose="020F0502020204030204" pitchFamily="34" charset="0"/>
              <a:cs typeface="+mn-cs"/>
              <a:sym typeface="Arial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EDF8707-9B14-6745-FDFC-40BB9217FE66}"/>
              </a:ext>
            </a:extLst>
          </p:cNvPr>
          <p:cNvSpPr/>
          <p:nvPr/>
        </p:nvSpPr>
        <p:spPr>
          <a:xfrm>
            <a:off x="5549195" y="1598227"/>
            <a:ext cx="461964" cy="28987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B13D9E-4F93-27BF-A5D2-399ED1DE6415}"/>
              </a:ext>
            </a:extLst>
          </p:cNvPr>
          <p:cNvSpPr txBox="1"/>
          <p:nvPr/>
        </p:nvSpPr>
        <p:spPr>
          <a:xfrm>
            <a:off x="6415970" y="1172160"/>
            <a:ext cx="3538539" cy="338554"/>
          </a:xfrm>
          <a:prstGeom prst="rect">
            <a:avLst/>
          </a:prstGeom>
          <a:solidFill>
            <a:srgbClr val="FF0000"/>
          </a:solidFill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18h = SSN for </a:t>
            </a:r>
            <a:r>
              <a:rPr kumimoji="0" lang="en-US" sz="16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NtAllocateVirtualMemory</a:t>
            </a:r>
            <a:endParaRPr kumimoji="0" lang="en-US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7B699F9-7276-4397-6A37-5232806C1F41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6011159" y="1510714"/>
            <a:ext cx="609600" cy="232451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FA9FEE3-1310-9500-B6CC-3002039DD9E9}"/>
              </a:ext>
            </a:extLst>
          </p:cNvPr>
          <p:cNvCxnSpPr>
            <a:cxnSpLocks/>
          </p:cNvCxnSpPr>
          <p:nvPr/>
        </p:nvCxnSpPr>
        <p:spPr>
          <a:xfrm flipH="1">
            <a:off x="3837525" y="2753582"/>
            <a:ext cx="7427929" cy="752479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D573AF2-ADCE-C85A-74FC-AF80A5BAE2EA}"/>
              </a:ext>
            </a:extLst>
          </p:cNvPr>
          <p:cNvCxnSpPr>
            <a:cxnSpLocks/>
          </p:cNvCxnSpPr>
          <p:nvPr/>
        </p:nvCxnSpPr>
        <p:spPr>
          <a:xfrm>
            <a:off x="11265454" y="2171700"/>
            <a:ext cx="0" cy="56566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02F403D8-7BBA-BC5C-06D9-E614B2E977B2}"/>
              </a:ext>
            </a:extLst>
          </p:cNvPr>
          <p:cNvCxnSpPr>
            <a:cxnSpLocks/>
          </p:cNvCxnSpPr>
          <p:nvPr/>
        </p:nvCxnSpPr>
        <p:spPr>
          <a:xfrm flipH="1">
            <a:off x="3074512" y="5426187"/>
            <a:ext cx="372686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648695C-412D-8366-4887-C5F09054B495}"/>
              </a:ext>
            </a:extLst>
          </p:cNvPr>
          <p:cNvCxnSpPr>
            <a:cxnSpLocks/>
          </p:cNvCxnSpPr>
          <p:nvPr/>
        </p:nvCxnSpPr>
        <p:spPr>
          <a:xfrm flipH="1">
            <a:off x="3237910" y="4659517"/>
            <a:ext cx="6961302" cy="147631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CC28EBC-E25F-D3F6-175D-DB9192604D5A}"/>
              </a:ext>
            </a:extLst>
          </p:cNvPr>
          <p:cNvCxnSpPr>
            <a:cxnSpLocks/>
          </p:cNvCxnSpPr>
          <p:nvPr/>
        </p:nvCxnSpPr>
        <p:spPr>
          <a:xfrm>
            <a:off x="3182462" y="4965200"/>
            <a:ext cx="264736" cy="460987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CDCC64B-FDAE-700F-2A09-7BD7C2C18094}"/>
              </a:ext>
            </a:extLst>
          </p:cNvPr>
          <p:cNvCxnSpPr>
            <a:cxnSpLocks/>
          </p:cNvCxnSpPr>
          <p:nvPr/>
        </p:nvCxnSpPr>
        <p:spPr>
          <a:xfrm>
            <a:off x="10199212" y="4139695"/>
            <a:ext cx="0" cy="50465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9700D8D0-42DE-4FFA-8557-AA7A33ADD561}"/>
              </a:ext>
            </a:extLst>
          </p:cNvPr>
          <p:cNvSpPr/>
          <p:nvPr/>
        </p:nvSpPr>
        <p:spPr>
          <a:xfrm>
            <a:off x="838200" y="6297719"/>
            <a:ext cx="10648950" cy="5130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0:000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&gt;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 dd </a:t>
            </a: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0000FF"/>
                </a:highlight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fs:c0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0053:000000c0  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highlight>
                  <a:srgbClr val="008080"/>
                </a:highlight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77806000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Calibri" panose="020F0502020204030204" pitchFamily="34" charset="0"/>
                <a:cs typeface="+mn-cs"/>
                <a:sym typeface="Arial"/>
              </a:rPr>
              <a:t> 00000409 00000000 00000000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olas" panose="020B0609020204030204" pitchFamily="49" charset="0"/>
              <a:ea typeface="Calibri" panose="020F0502020204030204" pitchFamily="34" charset="0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490236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FC42968-D846-48DA-85D5-B7003A633B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9469" y="220600"/>
            <a:ext cx="9332381" cy="763600"/>
          </a:xfrm>
        </p:spPr>
        <p:txBody>
          <a:bodyPr>
            <a:normAutofit fontScale="90000"/>
          </a:bodyPr>
          <a:lstStyle/>
          <a:p>
            <a:r>
              <a:rPr lang="en-US" dirty="0"/>
              <a:t>Much Ado about Windows Syscalls via ROP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0A8EF36-38BC-4704-981D-781876C5B2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12666" y="1109141"/>
            <a:ext cx="9102933" cy="5190065"/>
          </a:xfrm>
        </p:spPr>
        <p:txBody>
          <a:bodyPr>
            <a:normAutofit/>
          </a:bodyPr>
          <a:lstStyle/>
          <a:p>
            <a:r>
              <a:rPr lang="en-US" dirty="0"/>
              <a:t>Much of Windows-based ROP is focused around </a:t>
            </a:r>
            <a:r>
              <a:rPr lang="en-US" b="1" dirty="0">
                <a:solidFill>
                  <a:srgbClr val="00FF00"/>
                </a:solidFill>
              </a:rPr>
              <a:t>bypasses DEP via WinAPIs</a:t>
            </a:r>
            <a:r>
              <a:rPr lang="en-US" dirty="0"/>
              <a:t>, e.g. </a:t>
            </a:r>
            <a:r>
              <a:rPr lang="en-US" b="1" dirty="0" err="1">
                <a:solidFill>
                  <a:srgbClr val="10FFFF"/>
                </a:solidFill>
              </a:rPr>
              <a:t>VirtualProtect</a:t>
            </a:r>
            <a:r>
              <a:rPr lang="en-US" dirty="0"/>
              <a:t>, </a:t>
            </a:r>
            <a:r>
              <a:rPr lang="en-US" b="1" dirty="0" err="1">
                <a:solidFill>
                  <a:srgbClr val="10FFFF"/>
                </a:solidFill>
              </a:rPr>
              <a:t>VirtualAlloc</a:t>
            </a:r>
            <a:r>
              <a:rPr lang="en-US" dirty="0"/>
              <a:t>, etc.</a:t>
            </a:r>
          </a:p>
          <a:p>
            <a:r>
              <a:rPr lang="en-US" dirty="0"/>
              <a:t>An entirely different approach is with </a:t>
            </a:r>
            <a:r>
              <a:rPr lang="en-US" b="1" dirty="0">
                <a:solidFill>
                  <a:srgbClr val="00FF00"/>
                </a:solidFill>
              </a:rPr>
              <a:t>Windows syscalls</a:t>
            </a:r>
            <a:r>
              <a:rPr lang="en-US" dirty="0"/>
              <a:t>.</a:t>
            </a:r>
          </a:p>
          <a:p>
            <a:r>
              <a:rPr lang="en-US" dirty="0"/>
              <a:t>With Windows syscalls, we do not need a pointer to a vulnerable WinAPI, which may or may not be available, and which could be detected via EDR.</a:t>
            </a:r>
          </a:p>
          <a:p>
            <a:r>
              <a:rPr lang="en-US" dirty="0"/>
              <a:t>While Syscall SSNs do change regularly from one Windows OS build, to the next, for Windows 10/11, we can simply use the same ones across all OS builds for </a:t>
            </a:r>
            <a:r>
              <a:rPr lang="en-US" b="1" dirty="0" err="1">
                <a:solidFill>
                  <a:srgbClr val="10FFFF"/>
                </a:solidFill>
              </a:rPr>
              <a:t>NtAllocateVirtualMemory</a:t>
            </a:r>
            <a:r>
              <a:rPr lang="en-US" dirty="0"/>
              <a:t> and </a:t>
            </a:r>
            <a:r>
              <a:rPr lang="en-US" b="1" dirty="0" err="1">
                <a:solidFill>
                  <a:srgbClr val="10FFFF"/>
                </a:solidFill>
              </a:rPr>
              <a:t>NtProtectVirtualMemory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With Windows 7, we can use different SSNs and a slightly more complex setup.</a:t>
            </a:r>
          </a:p>
        </p:txBody>
      </p:sp>
    </p:spTree>
    <p:extLst>
      <p:ext uri="{BB962C8B-B14F-4D97-AF65-F5344CB8AC3E}">
        <p14:creationId xmlns:p14="http://schemas.microsoft.com/office/powerpoint/2010/main" val="3225250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B1765A7-624D-4F85-A5E9-B6DA36F6F1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12666" y="1109141"/>
            <a:ext cx="9569011" cy="519006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Whilst we do not require any special pointers, as we do with WinAPI gadgets, we do require a </a:t>
            </a:r>
            <a:r>
              <a:rPr lang="en-US" b="1" dirty="0">
                <a:solidFill>
                  <a:srgbClr val="00FF00"/>
                </a:solidFill>
              </a:rPr>
              <a:t>special gadget </a:t>
            </a:r>
            <a:r>
              <a:rPr lang="en-US" dirty="0"/>
              <a:t>in order to use Windows Syscalls.</a:t>
            </a:r>
          </a:p>
          <a:p>
            <a:r>
              <a:rPr lang="en-US" dirty="0"/>
              <a:t>We must somehow have a gadget that leaks the </a:t>
            </a:r>
            <a:r>
              <a:rPr lang="en-US" b="1" dirty="0">
                <a:solidFill>
                  <a:srgbClr val="00FF00"/>
                </a:solidFill>
              </a:rPr>
              <a:t>FS</a:t>
            </a:r>
            <a:r>
              <a:rPr lang="en-US" dirty="0"/>
              <a:t> register, which points to the TEB.</a:t>
            </a:r>
          </a:p>
          <a:p>
            <a:pPr lvl="1"/>
            <a:r>
              <a:rPr lang="en-US" dirty="0"/>
              <a:t>Many possibilities exist:</a:t>
            </a:r>
          </a:p>
          <a:p>
            <a:pPr lvl="2"/>
            <a:r>
              <a:rPr lang="en-US" b="1" dirty="0">
                <a:solidFill>
                  <a:srgbClr val="00FF00"/>
                </a:solidFill>
              </a:rPr>
              <a:t>push </a:t>
            </a:r>
            <a:r>
              <a:rPr lang="en-US" b="1" dirty="0" err="1">
                <a:solidFill>
                  <a:srgbClr val="00FF00"/>
                </a:solidFill>
              </a:rPr>
              <a:t>dword</a:t>
            </a:r>
            <a:r>
              <a:rPr lang="en-US" b="1" dirty="0">
                <a:solidFill>
                  <a:srgbClr val="00FF00"/>
                </a:solidFill>
              </a:rPr>
              <a:t> fs:[</a:t>
            </a:r>
            <a:r>
              <a:rPr lang="en-US" b="1" dirty="0" err="1">
                <a:solidFill>
                  <a:srgbClr val="00FF00"/>
                </a:solidFill>
              </a:rPr>
              <a:t>edx</a:t>
            </a:r>
            <a:r>
              <a:rPr lang="en-US" b="1" dirty="0">
                <a:solidFill>
                  <a:srgbClr val="00FF00"/>
                </a:solidFill>
              </a:rPr>
              <a:t>]</a:t>
            </a:r>
          </a:p>
          <a:p>
            <a:pPr lvl="2"/>
            <a:r>
              <a:rPr lang="en-US" b="1" dirty="0">
                <a:solidFill>
                  <a:srgbClr val="00FF00"/>
                </a:solidFill>
              </a:rPr>
              <a:t>mov </a:t>
            </a:r>
            <a:r>
              <a:rPr lang="en-US" b="1" dirty="0" err="1">
                <a:solidFill>
                  <a:srgbClr val="00FF00"/>
                </a:solidFill>
              </a:rPr>
              <a:t>eax</a:t>
            </a:r>
            <a:r>
              <a:rPr lang="en-US" b="1" dirty="0">
                <a:solidFill>
                  <a:srgbClr val="00FF00"/>
                </a:solidFill>
              </a:rPr>
              <a:t>, </a:t>
            </a:r>
            <a:r>
              <a:rPr lang="en-US" b="1" dirty="0" err="1">
                <a:solidFill>
                  <a:srgbClr val="00FF00"/>
                </a:solidFill>
              </a:rPr>
              <a:t>dword</a:t>
            </a:r>
            <a:r>
              <a:rPr lang="en-US" b="1" dirty="0">
                <a:solidFill>
                  <a:srgbClr val="00FF00"/>
                </a:solidFill>
              </a:rPr>
              <a:t> fs:[</a:t>
            </a:r>
            <a:r>
              <a:rPr lang="en-US" b="1" dirty="0" err="1">
                <a:solidFill>
                  <a:srgbClr val="00FF00"/>
                </a:solidFill>
              </a:rPr>
              <a:t>edi</a:t>
            </a:r>
            <a:r>
              <a:rPr lang="en-US" b="1" dirty="0">
                <a:solidFill>
                  <a:srgbClr val="00FF00"/>
                </a:solidFill>
              </a:rPr>
              <a:t>]</a:t>
            </a:r>
          </a:p>
          <a:p>
            <a:pPr lvl="2"/>
            <a:r>
              <a:rPr lang="en-US" b="1" dirty="0">
                <a:solidFill>
                  <a:srgbClr val="00FF00"/>
                </a:solidFill>
              </a:rPr>
              <a:t>add </a:t>
            </a:r>
            <a:r>
              <a:rPr lang="en-US" b="1" dirty="0" err="1">
                <a:solidFill>
                  <a:srgbClr val="00FF00"/>
                </a:solidFill>
              </a:rPr>
              <a:t>eax</a:t>
            </a:r>
            <a:r>
              <a:rPr lang="en-US" b="1" dirty="0">
                <a:solidFill>
                  <a:srgbClr val="00FF00"/>
                </a:solidFill>
              </a:rPr>
              <a:t>, </a:t>
            </a:r>
            <a:r>
              <a:rPr lang="en-US" b="1" dirty="0" err="1">
                <a:solidFill>
                  <a:srgbClr val="00FF00"/>
                </a:solidFill>
              </a:rPr>
              <a:t>dword</a:t>
            </a:r>
            <a:r>
              <a:rPr lang="en-US" b="1" dirty="0">
                <a:solidFill>
                  <a:srgbClr val="00FF00"/>
                </a:solidFill>
              </a:rPr>
              <a:t> fs:[</a:t>
            </a:r>
            <a:r>
              <a:rPr lang="en-US" b="1" dirty="0" err="1">
                <a:solidFill>
                  <a:srgbClr val="00FF00"/>
                </a:solidFill>
              </a:rPr>
              <a:t>edi</a:t>
            </a:r>
            <a:r>
              <a:rPr lang="en-US" b="1" dirty="0">
                <a:solidFill>
                  <a:srgbClr val="00FF00"/>
                </a:solidFill>
              </a:rPr>
              <a:t>]</a:t>
            </a:r>
          </a:p>
          <a:p>
            <a:pPr lvl="2"/>
            <a:r>
              <a:rPr lang="en-US" b="1" dirty="0" err="1">
                <a:solidFill>
                  <a:srgbClr val="00FF00"/>
                </a:solidFill>
              </a:rPr>
              <a:t>xor</a:t>
            </a:r>
            <a:r>
              <a:rPr lang="en-US" b="1" dirty="0">
                <a:solidFill>
                  <a:srgbClr val="00FF00"/>
                </a:solidFill>
              </a:rPr>
              <a:t> </a:t>
            </a:r>
            <a:r>
              <a:rPr lang="en-US" b="1" dirty="0" err="1">
                <a:solidFill>
                  <a:srgbClr val="00FF00"/>
                </a:solidFill>
              </a:rPr>
              <a:t>eax</a:t>
            </a:r>
            <a:r>
              <a:rPr lang="en-US" b="1" dirty="0">
                <a:solidFill>
                  <a:srgbClr val="00FF00"/>
                </a:solidFill>
              </a:rPr>
              <a:t>, </a:t>
            </a:r>
            <a:r>
              <a:rPr lang="en-US" b="1" dirty="0" err="1">
                <a:solidFill>
                  <a:srgbClr val="00FF00"/>
                </a:solidFill>
              </a:rPr>
              <a:t>dword</a:t>
            </a:r>
            <a:r>
              <a:rPr lang="en-US" b="1" dirty="0">
                <a:solidFill>
                  <a:srgbClr val="00FF00"/>
                </a:solidFill>
              </a:rPr>
              <a:t> fs:[</a:t>
            </a:r>
            <a:r>
              <a:rPr lang="en-US" b="1" dirty="0" err="1">
                <a:solidFill>
                  <a:srgbClr val="00FF00"/>
                </a:solidFill>
              </a:rPr>
              <a:t>esi</a:t>
            </a:r>
            <a:r>
              <a:rPr lang="en-US" b="1" dirty="0">
                <a:solidFill>
                  <a:srgbClr val="00FF00"/>
                </a:solidFill>
              </a:rPr>
              <a:t>]</a:t>
            </a:r>
          </a:p>
          <a:p>
            <a:pPr lvl="2"/>
            <a:r>
              <a:rPr lang="en-US" b="1" dirty="0">
                <a:solidFill>
                  <a:srgbClr val="00FF00"/>
                </a:solidFill>
              </a:rPr>
              <a:t>sub </a:t>
            </a:r>
            <a:r>
              <a:rPr lang="en-US" b="1" dirty="0" err="1">
                <a:solidFill>
                  <a:srgbClr val="00FF00"/>
                </a:solidFill>
              </a:rPr>
              <a:t>eax</a:t>
            </a:r>
            <a:r>
              <a:rPr lang="en-US" b="1" dirty="0">
                <a:solidFill>
                  <a:srgbClr val="00FF00"/>
                </a:solidFill>
              </a:rPr>
              <a:t>, </a:t>
            </a:r>
            <a:r>
              <a:rPr lang="en-US" b="1" dirty="0" err="1">
                <a:solidFill>
                  <a:srgbClr val="00FF00"/>
                </a:solidFill>
              </a:rPr>
              <a:t>dword</a:t>
            </a:r>
            <a:r>
              <a:rPr lang="en-US" b="1" dirty="0">
                <a:solidFill>
                  <a:srgbClr val="00FF00"/>
                </a:solidFill>
              </a:rPr>
              <a:t> fs:[</a:t>
            </a:r>
            <a:r>
              <a:rPr lang="en-US" b="1" dirty="0" err="1">
                <a:solidFill>
                  <a:srgbClr val="00FF00"/>
                </a:solidFill>
              </a:rPr>
              <a:t>edx</a:t>
            </a:r>
            <a:r>
              <a:rPr lang="en-US" b="1" dirty="0">
                <a:solidFill>
                  <a:srgbClr val="00FF00"/>
                </a:solidFill>
              </a:rPr>
              <a:t>]</a:t>
            </a:r>
          </a:p>
          <a:p>
            <a:pPr lvl="2"/>
            <a:r>
              <a:rPr lang="en-US" b="1" dirty="0" err="1">
                <a:solidFill>
                  <a:srgbClr val="00FF00"/>
                </a:solidFill>
              </a:rPr>
              <a:t>jmp</a:t>
            </a:r>
            <a:r>
              <a:rPr lang="en-US" b="1" dirty="0">
                <a:solidFill>
                  <a:srgbClr val="00FF00"/>
                </a:solidFill>
              </a:rPr>
              <a:t> </a:t>
            </a:r>
            <a:r>
              <a:rPr lang="en-US" b="1" dirty="0" err="1">
                <a:solidFill>
                  <a:srgbClr val="00FF00"/>
                </a:solidFill>
              </a:rPr>
              <a:t>dword</a:t>
            </a:r>
            <a:r>
              <a:rPr lang="en-US" b="1" dirty="0">
                <a:solidFill>
                  <a:srgbClr val="00FF00"/>
                </a:solidFill>
              </a:rPr>
              <a:t> </a:t>
            </a:r>
            <a:r>
              <a:rPr lang="en-US" b="1" dirty="0" err="1">
                <a:solidFill>
                  <a:srgbClr val="00FF00"/>
                </a:solidFill>
              </a:rPr>
              <a:t>ptr</a:t>
            </a:r>
            <a:r>
              <a:rPr lang="en-US" b="1" dirty="0">
                <a:solidFill>
                  <a:srgbClr val="00FF00"/>
                </a:solidFill>
              </a:rPr>
              <a:t> fs:[</a:t>
            </a:r>
            <a:r>
              <a:rPr lang="en-US" b="1" dirty="0" err="1">
                <a:solidFill>
                  <a:srgbClr val="00FF00"/>
                </a:solidFill>
              </a:rPr>
              <a:t>edp</a:t>
            </a:r>
            <a:r>
              <a:rPr lang="en-US" b="1" dirty="0">
                <a:solidFill>
                  <a:srgbClr val="00FF00"/>
                </a:solidFill>
              </a:rPr>
              <a:t>]</a:t>
            </a:r>
          </a:p>
          <a:p>
            <a:pPr lvl="2"/>
            <a:r>
              <a:rPr lang="en-US" dirty="0"/>
              <a:t>Etc.</a:t>
            </a:r>
          </a:p>
          <a:p>
            <a:r>
              <a:rPr lang="en-US" dirty="0"/>
              <a:t>Some are easier to work with, but all and similar are possible.</a:t>
            </a:r>
          </a:p>
          <a:p>
            <a:r>
              <a:rPr lang="en-US" dirty="0"/>
              <a:t>From here, we simply load offset </a:t>
            </a:r>
            <a:r>
              <a:rPr lang="en-US" b="1" dirty="0">
                <a:solidFill>
                  <a:srgbClr val="00FF00"/>
                </a:solidFill>
              </a:rPr>
              <a:t>0xc0</a:t>
            </a:r>
            <a:r>
              <a:rPr lang="en-US" dirty="0"/>
              <a:t> into the register.</a:t>
            </a:r>
          </a:p>
          <a:p>
            <a:r>
              <a:rPr lang="en-US" dirty="0"/>
              <a:t>Some of these gadgets may not be intended, but may still exist.</a:t>
            </a:r>
          </a:p>
          <a:p>
            <a:pPr lvl="2"/>
            <a:endParaRPr lang="en-US" dirty="0"/>
          </a:p>
          <a:p>
            <a:pPr lvl="2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CFA7FE4-C168-425E-8A8C-9F503522B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Windows Syscalls Via ROP</a:t>
            </a:r>
          </a:p>
        </p:txBody>
      </p:sp>
    </p:spTree>
    <p:extLst>
      <p:ext uri="{BB962C8B-B14F-4D97-AF65-F5344CB8AC3E}">
        <p14:creationId xmlns:p14="http://schemas.microsoft.com/office/powerpoint/2010/main" val="4539483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"/>
                    </a14:imgEffect>
                  </a14:imgLayer>
                </a14:imgProps>
              </a:ext>
            </a:extLst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F8C7747-8E62-42C0-9B5D-9787999DB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9469" y="220600"/>
            <a:ext cx="9303806" cy="763600"/>
          </a:xfrm>
        </p:spPr>
        <p:txBody>
          <a:bodyPr>
            <a:normAutofit/>
          </a:bodyPr>
          <a:lstStyle/>
          <a:p>
            <a:r>
              <a:rPr lang="en-US" dirty="0"/>
              <a:t>There Is No Direct Way to FS Register?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8BA93AA-1927-451D-A032-348CF8D515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12666" y="1109141"/>
            <a:ext cx="8855283" cy="3491433"/>
          </a:xfrm>
          <a:solidFill>
            <a:schemeClr val="tx1"/>
          </a:solidFill>
          <a:ln>
            <a:solidFill>
              <a:srgbClr val="10FFFF"/>
            </a:solidFill>
          </a:ln>
        </p:spPr>
        <p:txBody>
          <a:bodyPr>
            <a:normAutofit/>
          </a:bodyPr>
          <a:lstStyle/>
          <a:p>
            <a:r>
              <a:rPr lang="en-US" sz="2800" dirty="0"/>
              <a:t>That’s actually okay – we can still get it – we just will perform </a:t>
            </a:r>
            <a:r>
              <a:rPr lang="en-US" sz="2800" b="1" dirty="0">
                <a:solidFill>
                  <a:srgbClr val="00FF00"/>
                </a:solidFill>
              </a:rPr>
              <a:t>Heaven’s Gate</a:t>
            </a:r>
            <a:r>
              <a:rPr lang="en-US" sz="2800" dirty="0"/>
              <a:t>. </a:t>
            </a:r>
          </a:p>
          <a:p>
            <a:pPr lvl="1"/>
            <a:r>
              <a:rPr lang="en-US" sz="2000" dirty="0"/>
              <a:t>There is </a:t>
            </a:r>
            <a:r>
              <a:rPr lang="en-US" sz="2000" b="1" dirty="0">
                <a:solidFill>
                  <a:srgbClr val="10FFFF"/>
                </a:solidFill>
              </a:rPr>
              <a:t>ALWAYS</a:t>
            </a:r>
            <a:r>
              <a:rPr lang="en-US" sz="2000" dirty="0"/>
              <a:t> a way to get access to the </a:t>
            </a:r>
            <a:r>
              <a:rPr lang="en-US" sz="2000" b="1" dirty="0">
                <a:solidFill>
                  <a:srgbClr val="00FF00"/>
                </a:solidFill>
              </a:rPr>
              <a:t>TEB</a:t>
            </a:r>
            <a:r>
              <a:rPr lang="en-US" sz="2000" dirty="0"/>
              <a:t>, which is what is pointed to by the </a:t>
            </a:r>
            <a:r>
              <a:rPr lang="en-US" sz="2000" b="1" dirty="0">
                <a:solidFill>
                  <a:srgbClr val="00FF00"/>
                </a:solidFill>
              </a:rPr>
              <a:t>FS register</a:t>
            </a:r>
            <a:r>
              <a:rPr lang="en-US" sz="2000" dirty="0"/>
              <a:t>.</a:t>
            </a:r>
          </a:p>
          <a:p>
            <a:pPr lvl="1"/>
            <a:r>
              <a:rPr lang="en-US" sz="2000" dirty="0"/>
              <a:t>That will leak the </a:t>
            </a:r>
            <a:r>
              <a:rPr lang="en-US" sz="2000" b="1" dirty="0">
                <a:solidFill>
                  <a:srgbClr val="00FF00"/>
                </a:solidFill>
              </a:rPr>
              <a:t>x64 R12 </a:t>
            </a:r>
            <a:r>
              <a:rPr lang="en-US" sz="2000" dirty="0"/>
              <a:t>register.</a:t>
            </a:r>
          </a:p>
          <a:p>
            <a:pPr lvl="1"/>
            <a:r>
              <a:rPr lang="en-US" sz="2000" dirty="0"/>
              <a:t>That points to </a:t>
            </a:r>
            <a:r>
              <a:rPr lang="en-US" sz="2000" b="1" dirty="0">
                <a:solidFill>
                  <a:srgbClr val="00FF00"/>
                </a:solidFill>
              </a:rPr>
              <a:t>TEB64</a:t>
            </a:r>
            <a:r>
              <a:rPr lang="en-US" sz="2000" dirty="0"/>
              <a:t> – we can dereference the </a:t>
            </a:r>
            <a:r>
              <a:rPr lang="en-US" sz="2000" b="1" dirty="0">
                <a:solidFill>
                  <a:srgbClr val="00FF00"/>
                </a:solidFill>
              </a:rPr>
              <a:t>TEB</a:t>
            </a:r>
            <a:r>
              <a:rPr lang="en-US" sz="2000" dirty="0"/>
              <a:t> from the </a:t>
            </a:r>
            <a:r>
              <a:rPr lang="en-US" sz="2000" b="1" dirty="0">
                <a:solidFill>
                  <a:srgbClr val="00FF00"/>
                </a:solidFill>
              </a:rPr>
              <a:t>TEB64</a:t>
            </a:r>
            <a:r>
              <a:rPr lang="en-US" sz="2000" dirty="0"/>
              <a:t> via </a:t>
            </a:r>
            <a:r>
              <a:rPr lang="en-US" sz="2000" b="1" dirty="0">
                <a:solidFill>
                  <a:srgbClr val="00FF00"/>
                </a:solidFill>
              </a:rPr>
              <a:t>R12</a:t>
            </a:r>
            <a:r>
              <a:rPr lang="en-US" sz="2000" dirty="0"/>
              <a:t>.</a:t>
            </a:r>
          </a:p>
          <a:p>
            <a:pPr lvl="1"/>
            <a:r>
              <a:rPr lang="en-US" sz="2000" dirty="0"/>
              <a:t>From there we simply need add </a:t>
            </a:r>
            <a:r>
              <a:rPr lang="en-US" sz="2000" b="1" dirty="0">
                <a:solidFill>
                  <a:srgbClr val="00FF00"/>
                </a:solidFill>
              </a:rPr>
              <a:t>0xc0</a:t>
            </a:r>
            <a:r>
              <a:rPr lang="en-US" sz="2000" dirty="0"/>
              <a:t> to the start of the </a:t>
            </a:r>
            <a:r>
              <a:rPr lang="en-US" sz="2000" b="1" dirty="0">
                <a:solidFill>
                  <a:srgbClr val="00FF00"/>
                </a:solidFill>
              </a:rPr>
              <a:t>x86 TEB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60505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85F5C93-CEC7-4627-B9E0-B3B8C1F07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9469" y="220600"/>
            <a:ext cx="9180166" cy="763600"/>
          </a:xfrm>
        </p:spPr>
        <p:txBody>
          <a:bodyPr>
            <a:normAutofit fontScale="90000"/>
          </a:bodyPr>
          <a:lstStyle/>
          <a:p>
            <a:r>
              <a:rPr lang="en-US" dirty="0"/>
              <a:t>Performing a Windows Syscall in Win 10/11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2A06662-DFEB-4F7A-B079-5FA3C1AA05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Whether WinAPI or Windows syscall, if one follows the </a:t>
            </a:r>
            <a:r>
              <a:rPr lang="en-US" b="1" dirty="0">
                <a:solidFill>
                  <a:srgbClr val="00FF00"/>
                </a:solidFill>
              </a:rPr>
              <a:t>proper calling convention </a:t>
            </a:r>
            <a:r>
              <a:rPr lang="en-US" dirty="0"/>
              <a:t>– with the correct parameters and return address(es), then when you execute the WinAPI or syscall it will work. </a:t>
            </a:r>
            <a:r>
              <a:rPr lang="en-US" b="1" dirty="0">
                <a:solidFill>
                  <a:srgbClr val="00FF00"/>
                </a:solidFill>
              </a:rPr>
              <a:t>Simple</a:t>
            </a:r>
            <a:r>
              <a:rPr lang="en-US" dirty="0"/>
              <a:t>!</a:t>
            </a:r>
          </a:p>
          <a:p>
            <a:pPr lvl="1"/>
            <a:r>
              <a:rPr lang="en-US" dirty="0"/>
              <a:t>With ROP, we are just mirroring what is done naturally by the OS.</a:t>
            </a:r>
          </a:p>
          <a:p>
            <a:r>
              <a:rPr lang="en-US" dirty="0"/>
              <a:t>The approach here is to use a series of </a:t>
            </a:r>
            <a:r>
              <a:rPr lang="en-US" b="1" dirty="0">
                <a:solidFill>
                  <a:srgbClr val="00FF00"/>
                </a:solidFill>
              </a:rPr>
              <a:t>mov dereferences </a:t>
            </a:r>
            <a:r>
              <a:rPr lang="en-US" dirty="0"/>
              <a:t>to create all the needed parameters on the stack.</a:t>
            </a:r>
          </a:p>
          <a:p>
            <a:pPr lvl="1"/>
            <a:r>
              <a:rPr lang="en-US" dirty="0"/>
              <a:t>Windows syscalls will require </a:t>
            </a:r>
            <a:r>
              <a:rPr lang="en-US" b="1" dirty="0">
                <a:solidFill>
                  <a:srgbClr val="00FF00"/>
                </a:solidFill>
              </a:rPr>
              <a:t>two return addresses</a:t>
            </a:r>
            <a:r>
              <a:rPr lang="en-US" dirty="0"/>
              <a:t>.</a:t>
            </a:r>
          </a:p>
          <a:p>
            <a:pPr lvl="2"/>
            <a:r>
              <a:rPr lang="en-US" dirty="0"/>
              <a:t>One return address? FAIL!</a:t>
            </a:r>
          </a:p>
          <a:p>
            <a:pPr lvl="1"/>
            <a:r>
              <a:rPr lang="en-US" dirty="0"/>
              <a:t>We can then invoke the syscall with something like a </a:t>
            </a:r>
            <a:r>
              <a:rPr lang="en-US" b="1" dirty="0">
                <a:solidFill>
                  <a:srgbClr val="10FFFF"/>
                </a:solidFill>
              </a:rPr>
              <a:t>push </a:t>
            </a:r>
            <a:r>
              <a:rPr lang="en-US" b="1" dirty="0" err="1">
                <a:solidFill>
                  <a:srgbClr val="10FFFF"/>
                </a:solidFill>
              </a:rPr>
              <a:t>exx</a:t>
            </a:r>
            <a:r>
              <a:rPr lang="en-US" b="1" dirty="0">
                <a:solidFill>
                  <a:srgbClr val="10FFFF"/>
                </a:solidFill>
              </a:rPr>
              <a:t> / ret</a:t>
            </a:r>
            <a:r>
              <a:rPr lang="en-US" dirty="0"/>
              <a:t> or a </a:t>
            </a:r>
            <a:r>
              <a:rPr lang="en-US" b="1" dirty="0">
                <a:solidFill>
                  <a:srgbClr val="10FFFF"/>
                </a:solidFill>
              </a:rPr>
              <a:t>push </a:t>
            </a:r>
            <a:r>
              <a:rPr lang="en-US" b="1" dirty="0" err="1">
                <a:solidFill>
                  <a:srgbClr val="10FFFF"/>
                </a:solidFill>
              </a:rPr>
              <a:t>dword</a:t>
            </a:r>
            <a:r>
              <a:rPr lang="en-US" b="1" dirty="0">
                <a:solidFill>
                  <a:srgbClr val="10FFFF"/>
                </a:solidFill>
              </a:rPr>
              <a:t> </a:t>
            </a:r>
            <a:r>
              <a:rPr lang="en-US" b="1" dirty="0" err="1">
                <a:solidFill>
                  <a:srgbClr val="10FFFF"/>
                </a:solidFill>
              </a:rPr>
              <a:t>ptr</a:t>
            </a:r>
            <a:r>
              <a:rPr lang="en-US" b="1" dirty="0">
                <a:solidFill>
                  <a:srgbClr val="10FFFF"/>
                </a:solidFill>
              </a:rPr>
              <a:t> fs:[</a:t>
            </a:r>
            <a:r>
              <a:rPr lang="en-US" b="1" dirty="0" err="1">
                <a:solidFill>
                  <a:srgbClr val="10FFFF"/>
                </a:solidFill>
              </a:rPr>
              <a:t>edx</a:t>
            </a:r>
            <a:r>
              <a:rPr lang="en-US" b="1" dirty="0">
                <a:solidFill>
                  <a:srgbClr val="10FFFF"/>
                </a:solidFill>
              </a:rPr>
              <a:t>] / ret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646026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160A4-28DB-4621-9152-DA4D0AB2B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9469" y="220600"/>
            <a:ext cx="9171288" cy="763600"/>
          </a:xfrm>
        </p:spPr>
        <p:txBody>
          <a:bodyPr>
            <a:normAutofit fontScale="90000"/>
          </a:bodyPr>
          <a:lstStyle/>
          <a:p>
            <a:r>
              <a:rPr lang="en-US" dirty="0"/>
              <a:t>Windows Syscall: </a:t>
            </a:r>
            <a:r>
              <a:rPr lang="en-US" dirty="0" err="1"/>
              <a:t>NtProtectVirtualMemory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C352B6-99D7-475D-BB96-58D7B552A5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12054" y="1083077"/>
            <a:ext cx="5870618" cy="5216130"/>
          </a:xfrm>
        </p:spPr>
        <p:txBody>
          <a:bodyPr/>
          <a:lstStyle/>
          <a:p>
            <a:r>
              <a:rPr lang="en-US" dirty="0"/>
              <a:t>After a </a:t>
            </a:r>
            <a:r>
              <a:rPr lang="en-US" b="1" dirty="0">
                <a:solidFill>
                  <a:srgbClr val="00FF00"/>
                </a:solidFill>
              </a:rPr>
              <a:t>stack pivot</a:t>
            </a:r>
            <a:r>
              <a:rPr lang="en-US" dirty="0"/>
              <a:t>, we execute the </a:t>
            </a:r>
            <a:r>
              <a:rPr lang="en-US" b="1" dirty="0" err="1">
                <a:solidFill>
                  <a:srgbClr val="00FF00"/>
                </a:solidFill>
              </a:rPr>
              <a:t>NtProtectVirtualMemory</a:t>
            </a:r>
            <a:r>
              <a:rPr lang="en-US" dirty="0"/>
              <a:t> syscall.</a:t>
            </a:r>
          </a:p>
        </p:txBody>
      </p:sp>
      <p:pic>
        <p:nvPicPr>
          <p:cNvPr id="7" name="Picture 6" descr="A screenshot of a computer program&#10;&#10;Description automatically generated">
            <a:extLst>
              <a:ext uri="{FF2B5EF4-FFF2-40B4-BE49-F238E27FC236}">
                <a16:creationId xmlns:a16="http://schemas.microsoft.com/office/drawing/2014/main" id="{2332264D-5F76-4A93-B858-049767DF8D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2672" y="1226941"/>
            <a:ext cx="6747510" cy="5072266"/>
          </a:xfrm>
          <a:prstGeom prst="rect">
            <a:avLst/>
          </a:prstGeom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DC7AA0EF-E171-4197-820D-CC69B472E5EE}"/>
              </a:ext>
            </a:extLst>
          </p:cNvPr>
          <p:cNvSpPr/>
          <p:nvPr/>
        </p:nvSpPr>
        <p:spPr>
          <a:xfrm>
            <a:off x="4152854" y="3082083"/>
            <a:ext cx="2603052" cy="497149"/>
          </a:xfrm>
          <a:prstGeom prst="rightArrow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Return Address #1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57E0FFAB-F2B1-47FA-A564-D4D4B71F3836}"/>
              </a:ext>
            </a:extLst>
          </p:cNvPr>
          <p:cNvSpPr/>
          <p:nvPr/>
        </p:nvSpPr>
        <p:spPr>
          <a:xfrm>
            <a:off x="4402668" y="3448456"/>
            <a:ext cx="2603052" cy="497149"/>
          </a:xfrm>
          <a:prstGeom prst="rightArrow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Return Address #2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F1D23477-B24C-4AF4-B7B1-3C12189D0DC8}"/>
              </a:ext>
            </a:extLst>
          </p:cNvPr>
          <p:cNvSpPr/>
          <p:nvPr/>
        </p:nvSpPr>
        <p:spPr>
          <a:xfrm>
            <a:off x="2850849" y="2497638"/>
            <a:ext cx="3905057" cy="609987"/>
          </a:xfrm>
          <a:prstGeom prst="rightArrow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Ptr</a:t>
            </a:r>
            <a:r>
              <a:rPr lang="en-US" b="1" dirty="0"/>
              <a:t> to gadget to invoke syscall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F28A9EB-FDAB-4D98-80A5-44FEDE77DD31}"/>
              </a:ext>
            </a:extLst>
          </p:cNvPr>
          <p:cNvCxnSpPr>
            <a:cxnSpLocks/>
          </p:cNvCxnSpPr>
          <p:nvPr/>
        </p:nvCxnSpPr>
        <p:spPr>
          <a:xfrm flipH="1">
            <a:off x="6782539" y="4070546"/>
            <a:ext cx="1240" cy="1558551"/>
          </a:xfrm>
          <a:prstGeom prst="line">
            <a:avLst/>
          </a:prstGeom>
          <a:ln w="47625">
            <a:solidFill>
              <a:srgbClr val="10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53B0C56-419C-408F-A17D-F75E3286ECA8}"/>
              </a:ext>
            </a:extLst>
          </p:cNvPr>
          <p:cNvCxnSpPr>
            <a:cxnSpLocks/>
          </p:cNvCxnSpPr>
          <p:nvPr/>
        </p:nvCxnSpPr>
        <p:spPr>
          <a:xfrm flipH="1">
            <a:off x="4402668" y="4667663"/>
            <a:ext cx="2367795" cy="0"/>
          </a:xfrm>
          <a:prstGeom prst="line">
            <a:avLst/>
          </a:prstGeom>
          <a:ln w="47625">
            <a:solidFill>
              <a:srgbClr val="10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8A770E2D-3124-43D9-B39F-C6CA7D849686}"/>
              </a:ext>
            </a:extLst>
          </p:cNvPr>
          <p:cNvSpPr/>
          <p:nvPr/>
        </p:nvSpPr>
        <p:spPr>
          <a:xfrm>
            <a:off x="2703903" y="4214904"/>
            <a:ext cx="3199743" cy="905517"/>
          </a:xfrm>
          <a:prstGeom prst="rect">
            <a:avLst/>
          </a:prstGeom>
          <a:solidFill>
            <a:srgbClr val="10FFFF"/>
          </a:solidFill>
          <a:ln>
            <a:solidFill>
              <a:srgbClr val="1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chemeClr val="tx1"/>
                </a:solidFill>
              </a:rPr>
              <a:t>NtProtectVirtualMemory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paramaters</a:t>
            </a:r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80674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FC922C-D0DD-4D1F-908A-728623F7F3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9469" y="220600"/>
            <a:ext cx="9153533" cy="763600"/>
          </a:xfrm>
        </p:spPr>
        <p:txBody>
          <a:bodyPr>
            <a:normAutofit fontScale="90000"/>
          </a:bodyPr>
          <a:lstStyle/>
          <a:p>
            <a:r>
              <a:rPr lang="en-US" dirty="0"/>
              <a:t>Windows Syscall: </a:t>
            </a:r>
            <a:r>
              <a:rPr lang="en-US" dirty="0" err="1"/>
              <a:t>NtProtectVirtualMemory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8AFA2D-5C63-4EC0-B12E-41DC1909BB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b="1" dirty="0">
                <a:solidFill>
                  <a:srgbClr val="00FF00"/>
                </a:solidFill>
              </a:rPr>
              <a:t>push </a:t>
            </a:r>
            <a:r>
              <a:rPr lang="en-US" b="1" dirty="0" err="1">
                <a:solidFill>
                  <a:srgbClr val="00FF00"/>
                </a:solidFill>
              </a:rPr>
              <a:t>dword</a:t>
            </a:r>
            <a:r>
              <a:rPr lang="en-US" b="1" dirty="0">
                <a:solidFill>
                  <a:srgbClr val="00FF00"/>
                </a:solidFill>
              </a:rPr>
              <a:t> </a:t>
            </a:r>
            <a:r>
              <a:rPr lang="en-US" b="1" dirty="0" err="1">
                <a:solidFill>
                  <a:srgbClr val="00FF00"/>
                </a:solidFill>
              </a:rPr>
              <a:t>ptr</a:t>
            </a:r>
            <a:r>
              <a:rPr lang="en-US" b="1" dirty="0">
                <a:solidFill>
                  <a:srgbClr val="00FF00"/>
                </a:solidFill>
              </a:rPr>
              <a:t> fs:[</a:t>
            </a:r>
            <a:r>
              <a:rPr lang="en-US" b="1" dirty="0" err="1">
                <a:solidFill>
                  <a:srgbClr val="00FF00"/>
                </a:solidFill>
              </a:rPr>
              <a:t>ebx</a:t>
            </a:r>
            <a:r>
              <a:rPr lang="en-US" b="1" dirty="0">
                <a:solidFill>
                  <a:srgbClr val="00FF00"/>
                </a:solidFill>
              </a:rPr>
              <a:t>], </a:t>
            </a:r>
            <a:r>
              <a:rPr lang="en-US" dirty="0"/>
              <a:t>with </a:t>
            </a:r>
            <a:r>
              <a:rPr lang="en-US" b="1" dirty="0" err="1">
                <a:solidFill>
                  <a:srgbClr val="00FF00"/>
                </a:solidFill>
              </a:rPr>
              <a:t>ebx</a:t>
            </a:r>
            <a:r>
              <a:rPr lang="en-US" dirty="0"/>
              <a:t> having the offset of </a:t>
            </a:r>
            <a:r>
              <a:rPr lang="en-US" b="1" dirty="0">
                <a:solidFill>
                  <a:srgbClr val="00FF00"/>
                </a:solidFill>
              </a:rPr>
              <a:t>0xc0</a:t>
            </a:r>
            <a:r>
              <a:rPr lang="en-US" dirty="0"/>
              <a:t>, allows us to push the location of the start of the Windows syscall onto the stack.</a:t>
            </a:r>
          </a:p>
          <a:p>
            <a:r>
              <a:rPr lang="en-US" dirty="0"/>
              <a:t>The ret then ensures we immediately go to that the </a:t>
            </a:r>
            <a:r>
              <a:rPr lang="en-US" b="1" dirty="0">
                <a:solidFill>
                  <a:srgbClr val="00FF00"/>
                </a:solidFill>
              </a:rPr>
              <a:t>far jump</a:t>
            </a:r>
            <a:r>
              <a:rPr lang="en-US" dirty="0"/>
              <a:t> that initiates the </a:t>
            </a:r>
            <a:r>
              <a:rPr lang="en-US" b="1" dirty="0">
                <a:solidFill>
                  <a:srgbClr val="00FF00"/>
                </a:solidFill>
              </a:rPr>
              <a:t>WoW64 Windows </a:t>
            </a:r>
            <a:r>
              <a:rPr lang="en-US" dirty="0"/>
              <a:t>syscall. sequence.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56CEA7-BF89-43CD-A551-AFD7027AC2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04173"/>
            <a:ext cx="12677775" cy="729347"/>
          </a:xfrm>
          <a:prstGeom prst="rect">
            <a:avLst/>
          </a:prstGeom>
        </p:spPr>
      </p:pic>
      <p:sp>
        <p:nvSpPr>
          <p:cNvPr id="12" name="Arrow: Down 11">
            <a:extLst>
              <a:ext uri="{FF2B5EF4-FFF2-40B4-BE49-F238E27FC236}">
                <a16:creationId xmlns:a16="http://schemas.microsoft.com/office/drawing/2014/main" id="{5A76CA93-524C-44AC-9851-2A244DB1D64B}"/>
              </a:ext>
            </a:extLst>
          </p:cNvPr>
          <p:cNvSpPr/>
          <p:nvPr/>
        </p:nvSpPr>
        <p:spPr>
          <a:xfrm>
            <a:off x="3892860" y="4477318"/>
            <a:ext cx="621437" cy="934342"/>
          </a:xfrm>
          <a:prstGeom prst="downArrow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DE8F1DD-8BD3-4583-A622-413B99B50E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5534340"/>
            <a:ext cx="7581900" cy="422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1210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4D9EC2-3D9D-407D-BE68-D985A598DB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122899" y="1372911"/>
            <a:ext cx="5694540" cy="5190065"/>
          </a:xfrm>
        </p:spPr>
        <p:txBody>
          <a:bodyPr/>
          <a:lstStyle/>
          <a:p>
            <a:r>
              <a:rPr lang="en-US" dirty="0"/>
              <a:t>After the Windows syscall, the pointers will update with </a:t>
            </a:r>
            <a:r>
              <a:rPr lang="en-US" b="1" dirty="0">
                <a:solidFill>
                  <a:srgbClr val="00FF00"/>
                </a:solidFill>
              </a:rPr>
              <a:t>new values</a:t>
            </a:r>
            <a:r>
              <a:rPr lang="en-US" dirty="0"/>
              <a:t>.</a:t>
            </a:r>
          </a:p>
          <a:p>
            <a:r>
              <a:rPr lang="en-US" dirty="0" err="1"/>
              <a:t>NtProtectVirtualMemory</a:t>
            </a:r>
            <a:r>
              <a:rPr lang="en-US" dirty="0"/>
              <a:t> </a:t>
            </a:r>
            <a:r>
              <a:rPr lang="en-US" b="1" dirty="0">
                <a:solidFill>
                  <a:srgbClr val="00FF00"/>
                </a:solidFill>
              </a:rPr>
              <a:t>“rounds down”</a:t>
            </a:r>
            <a:r>
              <a:rPr lang="en-US" dirty="0"/>
              <a:t> to the base address of the allocation, from </a:t>
            </a:r>
            <a:r>
              <a:rPr lang="en-US" b="1" dirty="0">
                <a:solidFill>
                  <a:srgbClr val="10FFFF"/>
                </a:solidFill>
              </a:rPr>
              <a:t>0x0018f008</a:t>
            </a:r>
            <a:r>
              <a:rPr lang="en-US" dirty="0"/>
              <a:t>, to </a:t>
            </a:r>
            <a:r>
              <a:rPr lang="en-US" b="1" dirty="0">
                <a:solidFill>
                  <a:srgbClr val="10FFFF"/>
                </a:solidFill>
              </a:rPr>
              <a:t>0x0018f000</a:t>
            </a:r>
            <a:r>
              <a:rPr lang="en-US" dirty="0"/>
              <a:t>.</a:t>
            </a:r>
          </a:p>
          <a:p>
            <a:r>
              <a:rPr lang="en-US" dirty="0"/>
              <a:t>The size changes from </a:t>
            </a:r>
            <a:r>
              <a:rPr lang="en-US" b="1" dirty="0">
                <a:solidFill>
                  <a:srgbClr val="00FF00"/>
                </a:solidFill>
              </a:rPr>
              <a:t>1</a:t>
            </a:r>
            <a:r>
              <a:rPr lang="en-US" dirty="0"/>
              <a:t> to </a:t>
            </a:r>
            <a:r>
              <a:rPr lang="en-US" b="1" dirty="0">
                <a:solidFill>
                  <a:srgbClr val="00FF00"/>
                </a:solidFill>
              </a:rPr>
              <a:t>0x1000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This is the maximum size for this particular range of memory.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1740DC-3F6C-4F8E-890A-5D092AE5D7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0145" y="219477"/>
            <a:ext cx="8851692" cy="763600"/>
          </a:xfrm>
        </p:spPr>
        <p:txBody>
          <a:bodyPr>
            <a:normAutofit fontScale="90000"/>
          </a:bodyPr>
          <a:lstStyle/>
          <a:p>
            <a:r>
              <a:rPr lang="en-US" dirty="0"/>
              <a:t>After the </a:t>
            </a:r>
            <a:r>
              <a:rPr lang="en-US" dirty="0" err="1"/>
              <a:t>NtProtectVirtualMemory</a:t>
            </a:r>
            <a:r>
              <a:rPr lang="en-US" dirty="0"/>
              <a:t> Syscall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CDBDCC0-F7F3-4DE9-8E28-126591FB39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1" y="3428974"/>
            <a:ext cx="17" cy="52"/>
          </a:xfrm>
          <a:prstGeom prst="rect">
            <a:avLst/>
          </a:prstGeom>
        </p:spPr>
      </p:pic>
      <p:pic>
        <p:nvPicPr>
          <p:cNvPr id="13" name="Picture 12" descr="A screen shot of a computer screen&#10;&#10;Description automatically generated">
            <a:extLst>
              <a:ext uri="{FF2B5EF4-FFF2-40B4-BE49-F238E27FC236}">
                <a16:creationId xmlns:a16="http://schemas.microsoft.com/office/drawing/2014/main" id="{8C16F7F4-6F45-4CE0-AC2D-12623004DB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2186" y="1109141"/>
            <a:ext cx="2949814" cy="8998363"/>
          </a:xfrm>
          <a:prstGeom prst="rect">
            <a:avLst/>
          </a:prstGeom>
        </p:spPr>
      </p:pic>
      <p:sp>
        <p:nvSpPr>
          <p:cNvPr id="14" name="Arrow: Right 13">
            <a:extLst>
              <a:ext uri="{FF2B5EF4-FFF2-40B4-BE49-F238E27FC236}">
                <a16:creationId xmlns:a16="http://schemas.microsoft.com/office/drawing/2014/main" id="{199C9A6D-304E-4BE2-9ECD-B0B78A90EAB8}"/>
              </a:ext>
            </a:extLst>
          </p:cNvPr>
          <p:cNvSpPr/>
          <p:nvPr/>
        </p:nvSpPr>
        <p:spPr>
          <a:xfrm>
            <a:off x="6591210" y="2392908"/>
            <a:ext cx="2603052" cy="497149"/>
          </a:xfrm>
          <a:prstGeom prst="rightArrow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Return Address #1</a:t>
            </a: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C21BCAC2-FD43-485F-AC3B-C84FF07B5FF0}"/>
              </a:ext>
            </a:extLst>
          </p:cNvPr>
          <p:cNvSpPr/>
          <p:nvPr/>
        </p:nvSpPr>
        <p:spPr>
          <a:xfrm>
            <a:off x="6591210" y="2781817"/>
            <a:ext cx="2603052" cy="497149"/>
          </a:xfrm>
          <a:prstGeom prst="rightArrow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Return Address #2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EC875D2-BD6F-4D72-B39F-0C18FE42CA7C}"/>
              </a:ext>
            </a:extLst>
          </p:cNvPr>
          <p:cNvCxnSpPr>
            <a:cxnSpLocks/>
          </p:cNvCxnSpPr>
          <p:nvPr/>
        </p:nvCxnSpPr>
        <p:spPr>
          <a:xfrm flipH="1">
            <a:off x="9086265" y="3278966"/>
            <a:ext cx="19028" cy="1577119"/>
          </a:xfrm>
          <a:prstGeom prst="line">
            <a:avLst/>
          </a:prstGeom>
          <a:ln w="47625">
            <a:solidFill>
              <a:srgbClr val="10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2880B96-14CE-4731-906B-F79E238D48B6}"/>
              </a:ext>
            </a:extLst>
          </p:cNvPr>
          <p:cNvCxnSpPr>
            <a:cxnSpLocks/>
          </p:cNvCxnSpPr>
          <p:nvPr/>
        </p:nvCxnSpPr>
        <p:spPr>
          <a:xfrm flipH="1">
            <a:off x="6708838" y="4212909"/>
            <a:ext cx="2367795" cy="0"/>
          </a:xfrm>
          <a:prstGeom prst="line">
            <a:avLst/>
          </a:prstGeom>
          <a:ln w="47625">
            <a:solidFill>
              <a:srgbClr val="10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22C9C4D3-E50F-42ED-B3B6-49BC32730082}"/>
              </a:ext>
            </a:extLst>
          </p:cNvPr>
          <p:cNvSpPr/>
          <p:nvPr/>
        </p:nvSpPr>
        <p:spPr>
          <a:xfrm>
            <a:off x="5619565" y="3704173"/>
            <a:ext cx="2901923" cy="905517"/>
          </a:xfrm>
          <a:prstGeom prst="rect">
            <a:avLst/>
          </a:prstGeom>
          <a:solidFill>
            <a:srgbClr val="10FFFF"/>
          </a:solidFill>
          <a:ln>
            <a:solidFill>
              <a:srgbClr val="1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chemeClr val="tx1"/>
                </a:solidFill>
              </a:rPr>
              <a:t>NtProtectVirtualMemory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paramaters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3D8F15B0-6E8C-4958-B038-D59A08C45BA0}"/>
              </a:ext>
            </a:extLst>
          </p:cNvPr>
          <p:cNvSpPr/>
          <p:nvPr/>
        </p:nvSpPr>
        <p:spPr>
          <a:xfrm>
            <a:off x="7295121" y="5224690"/>
            <a:ext cx="2183226" cy="497149"/>
          </a:xfrm>
          <a:prstGeom prst="rightArrow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Base Address</a:t>
            </a:r>
          </a:p>
        </p:txBody>
      </p:sp>
      <p:sp>
        <p:nvSpPr>
          <p:cNvPr id="29" name="Arrow: Right 28">
            <a:extLst>
              <a:ext uri="{FF2B5EF4-FFF2-40B4-BE49-F238E27FC236}">
                <a16:creationId xmlns:a16="http://schemas.microsoft.com/office/drawing/2014/main" id="{DEC80F2E-33D8-411F-86FD-DBA8A27D288C}"/>
              </a:ext>
            </a:extLst>
          </p:cNvPr>
          <p:cNvSpPr/>
          <p:nvPr/>
        </p:nvSpPr>
        <p:spPr>
          <a:xfrm>
            <a:off x="8102649" y="4851175"/>
            <a:ext cx="1043304" cy="497149"/>
          </a:xfrm>
          <a:prstGeom prst="rightArrow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Size</a:t>
            </a:r>
          </a:p>
        </p:txBody>
      </p:sp>
    </p:spTree>
    <p:extLst>
      <p:ext uri="{BB962C8B-B14F-4D97-AF65-F5344CB8AC3E}">
        <p14:creationId xmlns:p14="http://schemas.microsoft.com/office/powerpoint/2010/main" val="39563147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AFCB582-0473-445B-B220-CBD0F2F05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9469" y="220600"/>
            <a:ext cx="8878325" cy="763600"/>
          </a:xfrm>
        </p:spPr>
        <p:txBody>
          <a:bodyPr>
            <a:normAutofit fontScale="90000"/>
          </a:bodyPr>
          <a:lstStyle/>
          <a:p>
            <a:r>
              <a:rPr lang="en-US" dirty="0"/>
              <a:t>After the </a:t>
            </a:r>
            <a:r>
              <a:rPr lang="en-US" dirty="0" err="1"/>
              <a:t>NtProtectVirtualMemory</a:t>
            </a:r>
            <a:r>
              <a:rPr lang="en-US" dirty="0"/>
              <a:t> Syscall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F68EBC-68D0-4DEE-AA15-3117EF877F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can observe clearly that we were able to change memory to </a:t>
            </a:r>
            <a:r>
              <a:rPr lang="en-US" b="1" dirty="0">
                <a:solidFill>
                  <a:srgbClr val="FFFF1E"/>
                </a:solidFill>
              </a:rPr>
              <a:t>RWX</a:t>
            </a:r>
            <a:r>
              <a:rPr lang="en-US" dirty="0"/>
              <a:t>, allowing for shellcode written there to be made </a:t>
            </a:r>
            <a:r>
              <a:rPr lang="en-US" b="1" dirty="0">
                <a:solidFill>
                  <a:srgbClr val="FFFF1E"/>
                </a:solidFill>
              </a:rPr>
              <a:t>executable</a:t>
            </a:r>
            <a:r>
              <a:rPr lang="en-US" dirty="0"/>
              <a:t>.</a:t>
            </a:r>
          </a:p>
        </p:txBody>
      </p:sp>
      <p:pic>
        <p:nvPicPr>
          <p:cNvPr id="6" name="Picture 5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7EC05785-5D9D-419A-A1E3-86B79C0E44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53304"/>
            <a:ext cx="12192000" cy="2811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5018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rcRect/>
          <a:stretch>
            <a:fillRect t="-74000" b="-7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E5EE96-E8AC-4399-8E14-C28D7EAFEA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9469" y="220600"/>
            <a:ext cx="9541931" cy="763600"/>
          </a:xfrm>
        </p:spPr>
        <p:txBody>
          <a:bodyPr>
            <a:normAutofit fontScale="90000"/>
          </a:bodyPr>
          <a:lstStyle/>
          <a:p>
            <a:r>
              <a:rPr lang="en-US" dirty="0"/>
              <a:t>Tricks to Setting Up </a:t>
            </a:r>
            <a:r>
              <a:rPr lang="en-US" dirty="0" err="1"/>
              <a:t>NtProtectVirualMemory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D90176-8840-4420-BBB8-40672D5E81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solidFill>
            <a:schemeClr val="tx1">
              <a:alpha val="67000"/>
            </a:schemeClr>
          </a:solidFill>
        </p:spPr>
        <p:txBody>
          <a:bodyPr>
            <a:normAutofit lnSpcReduction="10000"/>
          </a:bodyPr>
          <a:lstStyle/>
          <a:p>
            <a:r>
              <a:rPr lang="en-US" dirty="0"/>
              <a:t>Unlike with WinAPIs, with </a:t>
            </a:r>
            <a:r>
              <a:rPr lang="en-US" b="1" dirty="0" err="1">
                <a:solidFill>
                  <a:srgbClr val="4EC1C6"/>
                </a:solidFill>
              </a:rPr>
              <a:t>NtProtectVirtualMemory</a:t>
            </a:r>
            <a:r>
              <a:rPr lang="en-US" dirty="0"/>
              <a:t>, we must use pointers to needed values.</a:t>
            </a:r>
          </a:p>
          <a:p>
            <a:r>
              <a:rPr lang="en-US" dirty="0"/>
              <a:t>In fact, we require three pointers:</a:t>
            </a:r>
          </a:p>
          <a:p>
            <a:pPr lvl="1"/>
            <a:r>
              <a:rPr lang="en-US" b="1" dirty="0" err="1">
                <a:solidFill>
                  <a:srgbClr val="BE53BF"/>
                </a:solidFill>
              </a:rPr>
              <a:t>BaseAddress</a:t>
            </a:r>
            <a:endParaRPr lang="en-US" b="1" dirty="0">
              <a:solidFill>
                <a:srgbClr val="BE53BF"/>
              </a:solidFill>
            </a:endParaRPr>
          </a:p>
          <a:p>
            <a:pPr lvl="1"/>
            <a:r>
              <a:rPr lang="en-US" b="1" dirty="0" err="1">
                <a:solidFill>
                  <a:srgbClr val="BE53BF"/>
                </a:solidFill>
              </a:rPr>
              <a:t>NumberOfBytesToProtect</a:t>
            </a:r>
            <a:endParaRPr lang="en-US" b="1" dirty="0">
              <a:solidFill>
                <a:srgbClr val="BE53BF"/>
              </a:solidFill>
            </a:endParaRPr>
          </a:p>
          <a:p>
            <a:pPr lvl="1"/>
            <a:r>
              <a:rPr lang="en-US" b="1" dirty="0" err="1">
                <a:solidFill>
                  <a:srgbClr val="BE53BF"/>
                </a:solidFill>
              </a:rPr>
              <a:t>OldAccessProection</a:t>
            </a:r>
            <a:endParaRPr lang="en-US" b="1" dirty="0">
              <a:solidFill>
                <a:srgbClr val="BE53BF"/>
              </a:solidFill>
            </a:endParaRPr>
          </a:p>
          <a:p>
            <a:r>
              <a:rPr lang="en-US" dirty="0"/>
              <a:t>Rather than going to efforts to put very precise values, we can “cheat” a little.</a:t>
            </a:r>
          </a:p>
          <a:p>
            <a:pPr lvl="1"/>
            <a:r>
              <a:rPr lang="en-US" dirty="0"/>
              <a:t>With </a:t>
            </a:r>
            <a:r>
              <a:rPr lang="en-US" b="1" dirty="0" err="1">
                <a:solidFill>
                  <a:srgbClr val="BE53BF"/>
                </a:solidFill>
              </a:rPr>
              <a:t>BaseAddress</a:t>
            </a:r>
            <a:r>
              <a:rPr lang="en-US" dirty="0"/>
              <a:t>, we can get any address pointed to in that same memory range.</a:t>
            </a:r>
          </a:p>
          <a:p>
            <a:pPr lvl="1"/>
            <a:r>
              <a:rPr lang="en-US" dirty="0"/>
              <a:t>With </a:t>
            </a:r>
            <a:r>
              <a:rPr lang="en-US" b="1" dirty="0" err="1">
                <a:solidFill>
                  <a:srgbClr val="BE53BF"/>
                </a:solidFill>
              </a:rPr>
              <a:t>NumberOfBytesToProtect</a:t>
            </a:r>
            <a:r>
              <a:rPr lang="en-US" dirty="0"/>
              <a:t>, we can simply put 1 or any arbitrary value that does not exceed the size of the Allocation.</a:t>
            </a:r>
          </a:p>
          <a:p>
            <a:pPr lvl="1"/>
            <a:r>
              <a:rPr lang="en-US" dirty="0"/>
              <a:t>By using imprecise values, it will round down the </a:t>
            </a:r>
            <a:r>
              <a:rPr lang="en-US" dirty="0" err="1"/>
              <a:t>BaseAddress</a:t>
            </a:r>
            <a:r>
              <a:rPr lang="en-US" dirty="0"/>
              <a:t>, and the </a:t>
            </a:r>
            <a:r>
              <a:rPr lang="en-US" b="1" dirty="0" err="1">
                <a:solidFill>
                  <a:srgbClr val="BE53BF"/>
                </a:solidFill>
              </a:rPr>
              <a:t>NumberOfBytesToProtect</a:t>
            </a:r>
            <a:r>
              <a:rPr lang="en-US" dirty="0"/>
              <a:t> will round up the size of the allocation.</a:t>
            </a:r>
          </a:p>
        </p:txBody>
      </p:sp>
    </p:spTree>
    <p:extLst>
      <p:ext uri="{BB962C8B-B14F-4D97-AF65-F5344CB8AC3E}">
        <p14:creationId xmlns:p14="http://schemas.microsoft.com/office/powerpoint/2010/main" val="25012669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AB4555D-4893-49F1-BD89-5293B0855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Windows Syscalls in Win7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364A3DF-CF5D-41BC-844F-FCBE1DA37F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 is an additional requirement that </a:t>
            </a:r>
            <a:r>
              <a:rPr lang="en-US" b="1" dirty="0" err="1">
                <a:solidFill>
                  <a:srgbClr val="00FF00"/>
                </a:solidFill>
              </a:rPr>
              <a:t>ecx</a:t>
            </a:r>
            <a:r>
              <a:rPr lang="en-US" b="1" dirty="0"/>
              <a:t> </a:t>
            </a:r>
            <a:r>
              <a:rPr lang="en-US" dirty="0"/>
              <a:t>must be zeroed out.</a:t>
            </a:r>
          </a:p>
          <a:p>
            <a:r>
              <a:rPr lang="en-US" b="1" dirty="0" err="1">
                <a:solidFill>
                  <a:srgbClr val="00FF00"/>
                </a:solidFill>
              </a:rPr>
              <a:t>Edx</a:t>
            </a:r>
            <a:r>
              <a:rPr lang="en-US" dirty="0"/>
              <a:t> also must have the address of the first parameter.</a:t>
            </a:r>
          </a:p>
        </p:txBody>
      </p:sp>
    </p:spTree>
    <p:extLst>
      <p:ext uri="{BB962C8B-B14F-4D97-AF65-F5344CB8AC3E}">
        <p14:creationId xmlns:p14="http://schemas.microsoft.com/office/powerpoint/2010/main" val="611472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60000"/>
                    </a14:imgEffect>
                  </a14:imgLayer>
                </a14:imgProps>
              </a:ext>
            </a:extLst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4E06F47-85BA-2681-0982-1557C3B9C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4404" y="2753866"/>
            <a:ext cx="9783192" cy="1962951"/>
          </a:xfrm>
        </p:spPr>
        <p:txBody>
          <a:bodyPr>
            <a:noAutofit/>
          </a:bodyPr>
          <a:lstStyle/>
          <a:p>
            <a:pPr algn="ctr"/>
            <a:r>
              <a:rPr lang="en-US" sz="6000" dirty="0"/>
              <a:t>Avoiding the Need to Bypass DEP:</a:t>
            </a:r>
            <a:br>
              <a:rPr lang="en-US" sz="6000" dirty="0"/>
            </a:br>
            <a:r>
              <a:rPr lang="en-US" sz="6000" dirty="0"/>
              <a:t>“</a:t>
            </a:r>
            <a:r>
              <a:rPr lang="en-US" sz="6000" dirty="0" err="1"/>
              <a:t>Shellcodeless</a:t>
            </a:r>
            <a:r>
              <a:rPr lang="en-US" sz="6000" dirty="0"/>
              <a:t>” ROP</a:t>
            </a:r>
          </a:p>
        </p:txBody>
      </p:sp>
    </p:spTree>
    <p:extLst>
      <p:ext uri="{BB962C8B-B14F-4D97-AF65-F5344CB8AC3E}">
        <p14:creationId xmlns:p14="http://schemas.microsoft.com/office/powerpoint/2010/main" val="12725738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DE04C-CA1F-47E4-B312-3631606F2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426" y="176994"/>
            <a:ext cx="9615172" cy="763600"/>
          </a:xfrm>
        </p:spPr>
        <p:txBody>
          <a:bodyPr>
            <a:noAutofit/>
          </a:bodyPr>
          <a:lstStyle/>
          <a:p>
            <a:r>
              <a:rPr lang="en-US" sz="3600" dirty="0"/>
              <a:t>“</a:t>
            </a:r>
            <a:r>
              <a:rPr lang="en-US" sz="3600" dirty="0" err="1"/>
              <a:t>Shellcodeless</a:t>
            </a:r>
            <a:r>
              <a:rPr lang="en-US" sz="3600" dirty="0"/>
              <a:t>” ROP: </a:t>
            </a:r>
            <a:r>
              <a:rPr lang="en-US" sz="3600" dirty="0" err="1"/>
              <a:t>Avoding</a:t>
            </a:r>
            <a:r>
              <a:rPr lang="en-US" sz="3600" dirty="0"/>
              <a:t> the Need to Bypass DEP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943CA2-25DA-4172-8B78-F22B4438D5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Bypassing DEP is often a central point, but we </a:t>
            </a:r>
            <a:r>
              <a:rPr lang="en-US" b="1" dirty="0">
                <a:solidFill>
                  <a:srgbClr val="00FF00"/>
                </a:solidFill>
              </a:rPr>
              <a:t>needn’t always bypass DEP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Sometimes we may prefer to simply </a:t>
            </a:r>
            <a:r>
              <a:rPr lang="en-US" b="1" dirty="0">
                <a:solidFill>
                  <a:srgbClr val="00FF00"/>
                </a:solidFill>
              </a:rPr>
              <a:t>ignore DEP</a:t>
            </a:r>
            <a:r>
              <a:rPr lang="en-US" dirty="0"/>
              <a:t>.</a:t>
            </a:r>
          </a:p>
          <a:p>
            <a:r>
              <a:rPr lang="en-US" dirty="0"/>
              <a:t>Why do we bypass DEP? Simply so that we can </a:t>
            </a:r>
            <a:r>
              <a:rPr lang="en-US" b="1" dirty="0">
                <a:solidFill>
                  <a:srgbClr val="00FF00"/>
                </a:solidFill>
              </a:rPr>
              <a:t>execute shellcode</a:t>
            </a:r>
            <a:r>
              <a:rPr lang="en-US" dirty="0"/>
              <a:t>.</a:t>
            </a:r>
          </a:p>
          <a:p>
            <a:r>
              <a:rPr lang="en-US" dirty="0"/>
              <a:t>What if we reimplement the shellcode through pure ROP, or </a:t>
            </a:r>
            <a:r>
              <a:rPr lang="en-US" b="1" dirty="0">
                <a:solidFill>
                  <a:srgbClr val="00FF00"/>
                </a:solidFill>
              </a:rPr>
              <a:t>“</a:t>
            </a:r>
            <a:r>
              <a:rPr lang="en-US" b="1" dirty="0" err="1">
                <a:solidFill>
                  <a:srgbClr val="00FF00"/>
                </a:solidFill>
              </a:rPr>
              <a:t>shellcodeless</a:t>
            </a:r>
            <a:r>
              <a:rPr lang="en-US" b="1" dirty="0">
                <a:solidFill>
                  <a:srgbClr val="00FF00"/>
                </a:solidFill>
              </a:rPr>
              <a:t>” ROP</a:t>
            </a:r>
            <a:r>
              <a:rPr lang="en-US" dirty="0"/>
              <a:t>?</a:t>
            </a:r>
          </a:p>
          <a:p>
            <a:pPr lvl="1"/>
            <a:r>
              <a:rPr lang="en-US" dirty="0"/>
              <a:t>Then there is no need to bypass DEP and we have similar or equivalent functionality to executing shellcode.</a:t>
            </a:r>
          </a:p>
          <a:p>
            <a:r>
              <a:rPr lang="en-US" dirty="0"/>
              <a:t>We call the desired WinAPIs directly with the appropriate parameters, each loaded via ROP.</a:t>
            </a:r>
          </a:p>
          <a:p>
            <a:pPr lvl="1"/>
            <a:r>
              <a:rPr lang="en-US" dirty="0"/>
              <a:t>These different WinAPIs, much like ROP gadgets, can be chained together to produce complex functionality, equivalent to a shellcode. </a:t>
            </a:r>
          </a:p>
        </p:txBody>
      </p:sp>
    </p:spTree>
    <p:extLst>
      <p:ext uri="{BB962C8B-B14F-4D97-AF65-F5344CB8AC3E}">
        <p14:creationId xmlns:p14="http://schemas.microsoft.com/office/powerpoint/2010/main" val="151766135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0A668-EB27-4F32-A108-D076BCCC8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</a:t>
            </a:r>
            <a:r>
              <a:rPr lang="en-US" dirty="0" err="1"/>
              <a:t>Shellcodeless</a:t>
            </a:r>
            <a:r>
              <a:rPr lang="en-US" dirty="0"/>
              <a:t>” ROP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FCD487-BCE3-4A5A-BA77-7E00A4E26B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technique has been around in ROP for a while, but very rarely done, due to elaborate setup.</a:t>
            </a:r>
          </a:p>
          <a:p>
            <a:pPr lvl="1"/>
            <a:r>
              <a:rPr lang="en-US" b="1" dirty="0">
                <a:solidFill>
                  <a:srgbClr val="00FF00"/>
                </a:solidFill>
              </a:rPr>
              <a:t>Brizendine and Babcock </a:t>
            </a:r>
            <a:r>
              <a:rPr lang="en-US" dirty="0"/>
              <a:t>also provided a </a:t>
            </a:r>
            <a:r>
              <a:rPr lang="en-US" b="1" dirty="0">
                <a:solidFill>
                  <a:srgbClr val="00FF00"/>
                </a:solidFill>
              </a:rPr>
              <a:t>“</a:t>
            </a:r>
            <a:r>
              <a:rPr lang="en-US" b="1" dirty="0" err="1">
                <a:solidFill>
                  <a:srgbClr val="00FF00"/>
                </a:solidFill>
              </a:rPr>
              <a:t>Shellcodeless</a:t>
            </a:r>
            <a:r>
              <a:rPr lang="en-US" b="1" dirty="0">
                <a:solidFill>
                  <a:srgbClr val="00FF00"/>
                </a:solidFill>
              </a:rPr>
              <a:t>” JOP attack </a:t>
            </a:r>
            <a:r>
              <a:rPr lang="en-US" dirty="0"/>
              <a:t>for a previous Black Hat, allowing for an executable to be downloaded and then executed.</a:t>
            </a:r>
          </a:p>
          <a:p>
            <a:r>
              <a:rPr lang="en-US" dirty="0"/>
              <a:t>Two approaches can be done with “</a:t>
            </a:r>
            <a:r>
              <a:rPr lang="en-US" dirty="0" err="1"/>
              <a:t>shellcodeless</a:t>
            </a:r>
            <a:r>
              <a:rPr lang="en-US" dirty="0"/>
              <a:t>” ROP – firstly via </a:t>
            </a:r>
            <a:r>
              <a:rPr lang="en-US" b="1" dirty="0" err="1">
                <a:solidFill>
                  <a:srgbClr val="FF0000"/>
                </a:solidFill>
              </a:rPr>
              <a:t>pushad</a:t>
            </a:r>
            <a:r>
              <a:rPr lang="en-US" dirty="0"/>
              <a:t> and alternatively via </a:t>
            </a:r>
            <a:r>
              <a:rPr lang="en-US" b="1" dirty="0">
                <a:solidFill>
                  <a:srgbClr val="FF0000"/>
                </a:solidFill>
              </a:rPr>
              <a:t>mov dereferences</a:t>
            </a:r>
            <a:r>
              <a:rPr lang="en-US" dirty="0"/>
              <a:t>, where you precisely build the parameters onto the stack.</a:t>
            </a:r>
          </a:p>
          <a:p>
            <a:pPr marL="152376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65659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B2785-0443-44F2-A701-6CC5F7217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</a:t>
            </a:r>
            <a:r>
              <a:rPr lang="en-US" dirty="0" err="1"/>
              <a:t>Shellcodeless</a:t>
            </a:r>
            <a:r>
              <a:rPr lang="en-US" dirty="0"/>
              <a:t>” ROP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D33207-0A05-4FBB-B427-37A762A2A1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ROP ROCKET endeavors to automate this attack via </a:t>
            </a:r>
            <a:r>
              <a:rPr lang="en-US" b="1" dirty="0" err="1">
                <a:solidFill>
                  <a:srgbClr val="FF0000"/>
                </a:solidFill>
              </a:rPr>
              <a:t>pushad</a:t>
            </a:r>
            <a:r>
              <a:rPr lang="en-US" dirty="0"/>
              <a:t>.</a:t>
            </a:r>
          </a:p>
          <a:p>
            <a:r>
              <a:rPr lang="en-US" dirty="0"/>
              <a:t>With </a:t>
            </a:r>
            <a:r>
              <a:rPr lang="en-US" dirty="0" err="1"/>
              <a:t>pushad</a:t>
            </a:r>
            <a:r>
              <a:rPr lang="en-US" dirty="0"/>
              <a:t>, we preload registers with certain values, such that after </a:t>
            </a:r>
            <a:r>
              <a:rPr lang="en-US" b="1" dirty="0" err="1">
                <a:solidFill>
                  <a:srgbClr val="FF0000"/>
                </a:solidFill>
              </a:rPr>
              <a:t>pushad</a:t>
            </a:r>
            <a:r>
              <a:rPr lang="en-US" dirty="0"/>
              <a:t>, they are </a:t>
            </a:r>
            <a:r>
              <a:rPr lang="en-US" b="1" dirty="0">
                <a:solidFill>
                  <a:srgbClr val="FF0000"/>
                </a:solidFill>
              </a:rPr>
              <a:t>aligned on the stack </a:t>
            </a:r>
            <a:r>
              <a:rPr lang="en-US" dirty="0"/>
              <a:t>in </a:t>
            </a:r>
            <a:r>
              <a:rPr lang="en-US" b="1" dirty="0">
                <a:solidFill>
                  <a:srgbClr val="FF0000"/>
                </a:solidFill>
              </a:rPr>
              <a:t>precisely the correct order</a:t>
            </a:r>
            <a:r>
              <a:rPr lang="en-US" dirty="0"/>
              <a:t>, for that API to be called.</a:t>
            </a:r>
          </a:p>
          <a:p>
            <a:pPr lvl="1"/>
            <a:r>
              <a:rPr lang="en-US" dirty="0"/>
              <a:t>This is how we do </a:t>
            </a:r>
            <a:r>
              <a:rPr lang="en-US" b="1" dirty="0" err="1">
                <a:solidFill>
                  <a:srgbClr val="00FF00"/>
                </a:solidFill>
              </a:rPr>
              <a:t>VirtualProtect</a:t>
            </a:r>
            <a:r>
              <a:rPr lang="en-US" dirty="0"/>
              <a:t> or </a:t>
            </a:r>
            <a:r>
              <a:rPr lang="en-US" b="1" dirty="0" err="1">
                <a:solidFill>
                  <a:srgbClr val="00FF00"/>
                </a:solidFill>
              </a:rPr>
              <a:t>VirtualAlloc</a:t>
            </a:r>
            <a:r>
              <a:rPr lang="en-US" dirty="0"/>
              <a:t> with older tools like </a:t>
            </a:r>
            <a:r>
              <a:rPr lang="en-US" b="1" dirty="0">
                <a:solidFill>
                  <a:srgbClr val="00FF00"/>
                </a:solidFill>
              </a:rPr>
              <a:t>Mona</a:t>
            </a:r>
            <a:r>
              <a:rPr lang="en-US" dirty="0"/>
              <a:t>.</a:t>
            </a:r>
          </a:p>
          <a:p>
            <a:pPr marL="152376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47174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5A063-33CF-447D-8D02-FCC086D4E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Patterns for WinAPIs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C057FB-895F-4502-8E04-3B7E80E16B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12666" y="1109141"/>
            <a:ext cx="9293803" cy="5190065"/>
          </a:xfrm>
        </p:spPr>
        <p:txBody>
          <a:bodyPr/>
          <a:lstStyle/>
          <a:p>
            <a:r>
              <a:rPr lang="en-US" dirty="0"/>
              <a:t>As part of this research, we have sought to establish patterns for loading registers, to enable these to be called via </a:t>
            </a:r>
            <a:r>
              <a:rPr lang="en-US" b="1" dirty="0" err="1">
                <a:solidFill>
                  <a:srgbClr val="FF0000"/>
                </a:solidFill>
              </a:rPr>
              <a:t>pushad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That is, once you execute </a:t>
            </a:r>
            <a:r>
              <a:rPr lang="en-US" b="1" dirty="0" err="1">
                <a:solidFill>
                  <a:srgbClr val="FF0000"/>
                </a:solidFill>
              </a:rPr>
              <a:t>pushad</a:t>
            </a:r>
            <a:r>
              <a:rPr lang="en-US" b="1" dirty="0"/>
              <a:t>, </a:t>
            </a:r>
            <a:r>
              <a:rPr lang="en-US" dirty="0"/>
              <a:t>the WinAPI is </a:t>
            </a:r>
            <a:r>
              <a:rPr lang="en-US" b="1" dirty="0">
                <a:solidFill>
                  <a:srgbClr val="FF0000"/>
                </a:solidFill>
              </a:rPr>
              <a:t>automatically called </a:t>
            </a:r>
            <a:r>
              <a:rPr lang="en-US" dirty="0"/>
              <a:t>with the appropriate parameters, and then returns to desired location.</a:t>
            </a:r>
          </a:p>
          <a:p>
            <a:r>
              <a:rPr lang="en-US" dirty="0"/>
              <a:t>We have created numerous patterns for APIs such as </a:t>
            </a:r>
            <a:r>
              <a:rPr lang="en-US" b="1" dirty="0" err="1">
                <a:solidFill>
                  <a:srgbClr val="FF0000"/>
                </a:solidFill>
              </a:rPr>
              <a:t>GetProcAddress</a:t>
            </a:r>
            <a:r>
              <a:rPr lang="en-US" dirty="0"/>
              <a:t>, </a:t>
            </a:r>
            <a:r>
              <a:rPr lang="en-US" b="1" dirty="0" err="1">
                <a:solidFill>
                  <a:srgbClr val="FF0000"/>
                </a:solidFill>
              </a:rPr>
              <a:t>LoadLibrary</a:t>
            </a:r>
            <a:r>
              <a:rPr lang="en-US" dirty="0" err="1"/>
              <a:t>,</a:t>
            </a:r>
            <a:r>
              <a:rPr lang="en-US" b="1" dirty="0" err="1">
                <a:solidFill>
                  <a:srgbClr val="FF0000"/>
                </a:solidFill>
              </a:rPr>
              <a:t>System</a:t>
            </a:r>
            <a:r>
              <a:rPr lang="en-US" dirty="0"/>
              <a:t>, </a:t>
            </a:r>
            <a:r>
              <a:rPr lang="en-US" b="1" dirty="0" err="1">
                <a:solidFill>
                  <a:srgbClr val="FF0000"/>
                </a:solidFill>
              </a:rPr>
              <a:t>UrldownloadtoFileA</a:t>
            </a:r>
            <a:r>
              <a:rPr lang="en-US" dirty="0"/>
              <a:t>, and </a:t>
            </a:r>
            <a:r>
              <a:rPr lang="en-US" b="1" dirty="0" err="1">
                <a:solidFill>
                  <a:srgbClr val="FF0000"/>
                </a:solidFill>
              </a:rPr>
              <a:t>CreateProcessA</a:t>
            </a:r>
            <a:r>
              <a:rPr lang="en-US" dirty="0"/>
              <a:t>.</a:t>
            </a:r>
          </a:p>
          <a:p>
            <a:r>
              <a:rPr lang="en-US" dirty="0"/>
              <a:t>Having multiple patterns means that if it is not possible to succeed with one pattern, due to insufficient gadgets, we can simply try another pattern.</a:t>
            </a:r>
          </a:p>
          <a:p>
            <a:r>
              <a:rPr lang="en-US" dirty="0"/>
              <a:t>Some WinAPIs have several alternate patterns.</a:t>
            </a:r>
          </a:p>
        </p:txBody>
      </p:sp>
    </p:spTree>
    <p:extLst>
      <p:ext uri="{BB962C8B-B14F-4D97-AF65-F5344CB8AC3E}">
        <p14:creationId xmlns:p14="http://schemas.microsoft.com/office/powerpoint/2010/main" val="361925107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381B9-C25C-4491-9782-DF9E66488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Shellcodeless</a:t>
            </a:r>
            <a:r>
              <a:rPr lang="en-US" dirty="0"/>
              <a:t> ROP Attacks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2581EE-BA09-4F35-8EFC-FE1C52EAB5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have created sets of patterns for different “</a:t>
            </a:r>
            <a:r>
              <a:rPr lang="en-US" dirty="0" err="1"/>
              <a:t>shellcodeless</a:t>
            </a:r>
            <a:r>
              <a:rPr lang="en-US" dirty="0"/>
              <a:t>” attacks:</a:t>
            </a:r>
          </a:p>
          <a:p>
            <a:r>
              <a:rPr lang="en-US" b="1" dirty="0" err="1">
                <a:solidFill>
                  <a:srgbClr val="00FF00"/>
                </a:solidFill>
              </a:rPr>
              <a:t>LoadLibrary</a:t>
            </a:r>
            <a:r>
              <a:rPr lang="en-US" b="1" dirty="0">
                <a:solidFill>
                  <a:srgbClr val="00FF00"/>
                </a:solidFill>
              </a:rPr>
              <a:t>-&gt;</a:t>
            </a:r>
            <a:r>
              <a:rPr lang="en-US" b="1" dirty="0" err="1">
                <a:solidFill>
                  <a:srgbClr val="00FF00"/>
                </a:solidFill>
              </a:rPr>
              <a:t>GetProcAddress</a:t>
            </a:r>
            <a:r>
              <a:rPr lang="en-US" b="1" dirty="0">
                <a:solidFill>
                  <a:srgbClr val="00FF00"/>
                </a:solidFill>
              </a:rPr>
              <a:t>-&gt;System</a:t>
            </a:r>
          </a:p>
          <a:p>
            <a:pPr lvl="1"/>
            <a:r>
              <a:rPr lang="en-US" dirty="0"/>
              <a:t>This attack can allow us to execute an arbitrary command.</a:t>
            </a:r>
          </a:p>
          <a:p>
            <a:r>
              <a:rPr lang="en-US" b="1" dirty="0" err="1">
                <a:solidFill>
                  <a:srgbClr val="00FF00"/>
                </a:solidFill>
              </a:rPr>
              <a:t>LoadLibrary</a:t>
            </a:r>
            <a:r>
              <a:rPr lang="en-US" b="1" dirty="0">
                <a:solidFill>
                  <a:srgbClr val="00FF00"/>
                </a:solidFill>
              </a:rPr>
              <a:t>-&gt;</a:t>
            </a:r>
            <a:r>
              <a:rPr lang="en-US" b="1" dirty="0" err="1">
                <a:solidFill>
                  <a:srgbClr val="00FF00"/>
                </a:solidFill>
              </a:rPr>
              <a:t>GetProcAddress</a:t>
            </a:r>
            <a:r>
              <a:rPr lang="en-US" b="1" dirty="0">
                <a:solidFill>
                  <a:srgbClr val="00FF00"/>
                </a:solidFill>
              </a:rPr>
              <a:t>-&gt;</a:t>
            </a:r>
            <a:r>
              <a:rPr lang="en-US" b="1" dirty="0" err="1">
                <a:solidFill>
                  <a:srgbClr val="00FF00"/>
                </a:solidFill>
              </a:rPr>
              <a:t>UrlDownloadToFileA</a:t>
            </a:r>
            <a:r>
              <a:rPr lang="en-US" b="1" dirty="0">
                <a:solidFill>
                  <a:srgbClr val="00FF00"/>
                </a:solidFill>
              </a:rPr>
              <a:t>-&gt;</a:t>
            </a:r>
            <a:r>
              <a:rPr lang="en-US" b="1" dirty="0" err="1">
                <a:solidFill>
                  <a:srgbClr val="00FF00"/>
                </a:solidFill>
              </a:rPr>
              <a:t>CreateProcessA</a:t>
            </a:r>
            <a:endParaRPr lang="en-US" b="1" dirty="0">
              <a:solidFill>
                <a:srgbClr val="00FF00"/>
              </a:solidFill>
            </a:endParaRPr>
          </a:p>
          <a:p>
            <a:pPr lvl="1"/>
            <a:r>
              <a:rPr lang="en-US" dirty="0"/>
              <a:t>This attack can allow us to download an execute a binary, which could be disguised as a JPG or similar.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22250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60000"/>
                    </a14:imgEffect>
                  </a14:imgLayer>
                </a14:imgProps>
              </a:ext>
            </a:extLst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4E06F47-85BA-2681-0982-1557C3B9C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4404" y="2753866"/>
            <a:ext cx="9783192" cy="1962951"/>
          </a:xfrm>
        </p:spPr>
        <p:txBody>
          <a:bodyPr>
            <a:noAutofit/>
          </a:bodyPr>
          <a:lstStyle/>
          <a:p>
            <a:pPr algn="ctr"/>
            <a:r>
              <a:rPr lang="en-US" sz="6000" dirty="0"/>
              <a:t>Obfuscation of ROP Gadgets</a:t>
            </a:r>
          </a:p>
        </p:txBody>
      </p:sp>
    </p:spTree>
    <p:extLst>
      <p:ext uri="{BB962C8B-B14F-4D97-AF65-F5344CB8AC3E}">
        <p14:creationId xmlns:p14="http://schemas.microsoft.com/office/powerpoint/2010/main" val="184443930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4054071-AFB8-4697-B368-49648AC31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Obfuscation of ROP Gadgets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9A0ED0-29B3-4E63-9A69-B0D09D58FF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12667" y="1109141"/>
            <a:ext cx="9595644" cy="5190065"/>
          </a:xfrm>
        </p:spPr>
        <p:txBody>
          <a:bodyPr>
            <a:normAutofit/>
          </a:bodyPr>
          <a:lstStyle/>
          <a:p>
            <a:r>
              <a:rPr lang="en-US" dirty="0"/>
              <a:t>As mentioned, ROP ROCKET is very powerful in its ability to encode and decode any ROP gadget, regardless of bad bytes, allowing it to be used.</a:t>
            </a:r>
          </a:p>
          <a:p>
            <a:pPr lvl="1"/>
            <a:r>
              <a:rPr lang="en-US" dirty="0"/>
              <a:t>This is done by pre-encoded the gadget address, and then using one of several techniques to “decode” it, allowing it to then be executed via </a:t>
            </a:r>
            <a:r>
              <a:rPr lang="en-US" b="1" dirty="0">
                <a:solidFill>
                  <a:srgbClr val="FFFF00"/>
                </a:solidFill>
              </a:rPr>
              <a:t>push </a:t>
            </a:r>
            <a:r>
              <a:rPr lang="en-US" b="1" dirty="0" err="1">
                <a:solidFill>
                  <a:srgbClr val="FFFF00"/>
                </a:solidFill>
              </a:rPr>
              <a:t>exx</a:t>
            </a:r>
            <a:r>
              <a:rPr lang="en-US" b="1" dirty="0">
                <a:solidFill>
                  <a:srgbClr val="FFFF00"/>
                </a:solidFill>
              </a:rPr>
              <a:t> /ret</a:t>
            </a:r>
            <a:r>
              <a:rPr lang="en-US" b="1" dirty="0"/>
              <a:t>. </a:t>
            </a:r>
          </a:p>
          <a:p>
            <a:pPr lvl="1"/>
            <a:r>
              <a:rPr lang="en-US" dirty="0"/>
              <a:t>This can be done with common </a:t>
            </a:r>
            <a:r>
              <a:rPr lang="en-US" b="1" dirty="0">
                <a:solidFill>
                  <a:srgbClr val="FFFF00"/>
                </a:solidFill>
              </a:rPr>
              <a:t>pop</a:t>
            </a:r>
            <a:r>
              <a:rPr lang="en-US" dirty="0"/>
              <a:t> gadgets and very large numbers; that is to say, the raw ingredients for this are plentiful. </a:t>
            </a:r>
          </a:p>
          <a:p>
            <a:endParaRPr lang="en-US" dirty="0"/>
          </a:p>
          <a:p>
            <a:r>
              <a:rPr lang="en-US" dirty="0"/>
              <a:t>An </a:t>
            </a:r>
            <a:r>
              <a:rPr lang="en-US" b="1" dirty="0">
                <a:solidFill>
                  <a:srgbClr val="FFFF00"/>
                </a:solidFill>
              </a:rPr>
              <a:t>entire ROP chain </a:t>
            </a:r>
            <a:r>
              <a:rPr lang="en-US" dirty="0"/>
              <a:t>could be </a:t>
            </a:r>
            <a:r>
              <a:rPr lang="en-US" b="1" dirty="0">
                <a:solidFill>
                  <a:srgbClr val="FFFF00"/>
                </a:solidFill>
              </a:rPr>
              <a:t>fully obfuscated </a:t>
            </a:r>
            <a:r>
              <a:rPr lang="en-US" dirty="0"/>
              <a:t>by utilizing the above, with the </a:t>
            </a:r>
            <a:r>
              <a:rPr lang="en-US" b="1" dirty="0">
                <a:solidFill>
                  <a:srgbClr val="FFFF00"/>
                </a:solidFill>
              </a:rPr>
              <a:t>true</a:t>
            </a:r>
            <a:r>
              <a:rPr lang="en-US" b="1" dirty="0"/>
              <a:t> </a:t>
            </a:r>
            <a:r>
              <a:rPr lang="en-US" dirty="0"/>
              <a:t>gadgets only being apparent at runtime.</a:t>
            </a:r>
          </a:p>
          <a:p>
            <a:pPr lvl="1"/>
            <a:r>
              <a:rPr lang="en-US" dirty="0"/>
              <a:t>We might, for instance, see a large number of </a:t>
            </a:r>
            <a:r>
              <a:rPr lang="en-US" b="1" dirty="0">
                <a:solidFill>
                  <a:srgbClr val="FFFF00"/>
                </a:solidFill>
              </a:rPr>
              <a:t>pop</a:t>
            </a:r>
            <a:r>
              <a:rPr lang="en-US" dirty="0"/>
              <a:t>, </a:t>
            </a:r>
            <a:r>
              <a:rPr lang="en-US" b="1" dirty="0">
                <a:solidFill>
                  <a:srgbClr val="FFFF00"/>
                </a:solidFill>
              </a:rPr>
              <a:t>add</a:t>
            </a:r>
            <a:r>
              <a:rPr lang="en-US" dirty="0"/>
              <a:t>, and </a:t>
            </a:r>
            <a:r>
              <a:rPr lang="en-US" b="1" dirty="0">
                <a:solidFill>
                  <a:srgbClr val="FFFF00"/>
                </a:solidFill>
              </a:rPr>
              <a:t>push</a:t>
            </a:r>
            <a:r>
              <a:rPr lang="en-US" dirty="0"/>
              <a:t> gadgets.</a:t>
            </a:r>
          </a:p>
          <a:p>
            <a:pPr lvl="1"/>
            <a:r>
              <a:rPr lang="en-US" dirty="0"/>
              <a:t>You would need to follow along in a debugger to understand what the ROP chain was trying to do.</a:t>
            </a:r>
          </a:p>
        </p:txBody>
      </p:sp>
    </p:spTree>
    <p:extLst>
      <p:ext uri="{BB962C8B-B14F-4D97-AF65-F5344CB8AC3E}">
        <p14:creationId xmlns:p14="http://schemas.microsoft.com/office/powerpoint/2010/main" val="208599887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D4342-0D09-4872-816E-7BA0B5551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8447" y="176994"/>
            <a:ext cx="9819358" cy="763600"/>
          </a:xfrm>
        </p:spPr>
        <p:txBody>
          <a:bodyPr>
            <a:normAutofit fontScale="90000"/>
          </a:bodyPr>
          <a:lstStyle/>
          <a:p>
            <a:r>
              <a:rPr lang="en-US" dirty="0"/>
              <a:t>Highly Effective Way to Obscure ROP Gadgets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7DFD8B-1B4E-47A3-84C6-93194314A2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ROP ROCKET has special custom functionality to allow it to try, if necessary, hundreds or thousands of possibilities, until one is found that works with the bad bytes.</a:t>
            </a:r>
          </a:p>
          <a:p>
            <a:r>
              <a:rPr lang="en-US" dirty="0"/>
              <a:t>In a majority of cases, this will be quick for the tool to attempt.</a:t>
            </a:r>
          </a:p>
          <a:p>
            <a:pPr lvl="1"/>
            <a:r>
              <a:rPr lang="en-US" dirty="0"/>
              <a:t>The only exception would be if there was a large number of bytes unavailable – but it seems improbable that we would encounter a binary where the number of bad bytes would be so large as to make this problematic.</a:t>
            </a:r>
          </a:p>
          <a:p>
            <a:r>
              <a:rPr lang="en-US" dirty="0"/>
              <a:t>Obfuscation of an entire ROP chain can greatly increase its size, so there must be sufficient space available.</a:t>
            </a:r>
          </a:p>
          <a:p>
            <a:pPr lvl="1"/>
            <a:r>
              <a:rPr lang="en-US" dirty="0"/>
              <a:t>This approach may not always be possible.</a:t>
            </a:r>
          </a:p>
        </p:txBody>
      </p:sp>
    </p:spTree>
    <p:extLst>
      <p:ext uri="{BB962C8B-B14F-4D97-AF65-F5344CB8AC3E}">
        <p14:creationId xmlns:p14="http://schemas.microsoft.com/office/powerpoint/2010/main" val="199442821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60000"/>
                    </a14:imgEffect>
                  </a14:imgLayer>
                </a14:imgProps>
              </a:ext>
            </a:extLst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4E06F47-85BA-2681-0982-1557C3B9C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060" y="2780499"/>
            <a:ext cx="9019713" cy="2297528"/>
          </a:xfrm>
        </p:spPr>
        <p:txBody>
          <a:bodyPr>
            <a:noAutofit/>
          </a:bodyPr>
          <a:lstStyle/>
          <a:p>
            <a:pPr algn="ctr"/>
            <a:r>
              <a:rPr lang="en-US" sz="6000" dirty="0"/>
              <a:t>ROP ROCKET: Next-Generation, State-of-the-Art ROP Tool</a:t>
            </a:r>
          </a:p>
        </p:txBody>
      </p:sp>
    </p:spTree>
    <p:extLst>
      <p:ext uri="{BB962C8B-B14F-4D97-AF65-F5344CB8AC3E}">
        <p14:creationId xmlns:p14="http://schemas.microsoft.com/office/powerpoint/2010/main" val="94329028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C01E93A-1F4B-4403-AC6A-514FBF7E9D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9468" y="220600"/>
            <a:ext cx="9322209" cy="763600"/>
          </a:xfrm>
        </p:spPr>
        <p:txBody>
          <a:bodyPr>
            <a:noAutofit/>
          </a:bodyPr>
          <a:lstStyle/>
          <a:p>
            <a:r>
              <a:rPr lang="en-US" dirty="0"/>
              <a:t>ROP ROCKET: Features and Capabilities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C569F6-3B3F-4871-ABC5-CFFD57B49B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12666" y="1109141"/>
            <a:ext cx="9062983" cy="5190065"/>
          </a:xfrm>
        </p:spPr>
        <p:txBody>
          <a:bodyPr>
            <a:normAutofit fontScale="92500"/>
          </a:bodyPr>
          <a:lstStyle/>
          <a:p>
            <a:r>
              <a:rPr lang="en-US" dirty="0"/>
              <a:t>Only a handful of tools have attempted automatic ROP chain generation successfully. This is a rare capability.</a:t>
            </a:r>
          </a:p>
          <a:p>
            <a:pPr lvl="1"/>
            <a:r>
              <a:rPr lang="en-US" dirty="0"/>
              <a:t>JOP ROCKET is the only one for JOP.</a:t>
            </a:r>
          </a:p>
          <a:p>
            <a:r>
              <a:rPr lang="en-US" dirty="0"/>
              <a:t>Blazing fast at finding ROP gadgets—utilizes </a:t>
            </a:r>
            <a:r>
              <a:rPr lang="en-US" b="1" dirty="0">
                <a:solidFill>
                  <a:srgbClr val="10FFFF"/>
                </a:solidFill>
              </a:rPr>
              <a:t>parallelism</a:t>
            </a:r>
            <a:r>
              <a:rPr lang="en-US" dirty="0"/>
              <a:t>, to </a:t>
            </a:r>
            <a:r>
              <a:rPr lang="en-US" b="1" dirty="0">
                <a:solidFill>
                  <a:srgbClr val="10FFFF"/>
                </a:solidFill>
              </a:rPr>
              <a:t>maximize available cores</a:t>
            </a:r>
            <a:r>
              <a:rPr lang="en-US" dirty="0"/>
              <a:t>, when finding gadgets.</a:t>
            </a:r>
          </a:p>
          <a:p>
            <a:pPr lvl="1"/>
            <a:r>
              <a:rPr lang="en-US" dirty="0"/>
              <a:t>It is orders of magnitude faster than some.</a:t>
            </a:r>
          </a:p>
          <a:p>
            <a:pPr lvl="1"/>
            <a:r>
              <a:rPr lang="en-US" dirty="0"/>
              <a:t>A few seconds to 30 seconds (for extremely large binaries) may be required to find all ROP gadgets.</a:t>
            </a:r>
          </a:p>
          <a:p>
            <a:r>
              <a:rPr lang="en-US" b="1" dirty="0">
                <a:solidFill>
                  <a:srgbClr val="10FFFF"/>
                </a:solidFill>
              </a:rPr>
              <a:t>Persistence</a:t>
            </a:r>
            <a:r>
              <a:rPr lang="en-US" dirty="0"/>
              <a:t> – save the initial gadgets found for a binary, if you wish to return to them again later without needing to rescan it.</a:t>
            </a:r>
          </a:p>
          <a:p>
            <a:pPr lvl="1"/>
            <a:r>
              <a:rPr lang="en-US" dirty="0"/>
              <a:t>ROP ROCKET finds everything all at once, and you can go back and search through things or generate chains.</a:t>
            </a:r>
          </a:p>
          <a:p>
            <a:r>
              <a:rPr lang="en-US" b="1" dirty="0">
                <a:solidFill>
                  <a:srgbClr val="10FFFF"/>
                </a:solidFill>
              </a:rPr>
              <a:t>Static analysis </a:t>
            </a:r>
            <a:r>
              <a:rPr lang="en-US" dirty="0"/>
              <a:t>tool – can work independently of a debugger.</a:t>
            </a:r>
          </a:p>
        </p:txBody>
      </p:sp>
    </p:spTree>
    <p:extLst>
      <p:ext uri="{BB962C8B-B14F-4D97-AF65-F5344CB8AC3E}">
        <p14:creationId xmlns:p14="http://schemas.microsoft.com/office/powerpoint/2010/main" val="337047647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C01E93A-1F4B-4403-AC6A-514FBF7E9D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9468" y="220600"/>
            <a:ext cx="9322209" cy="763600"/>
          </a:xfrm>
        </p:spPr>
        <p:txBody>
          <a:bodyPr>
            <a:noAutofit/>
          </a:bodyPr>
          <a:lstStyle/>
          <a:p>
            <a:r>
              <a:rPr lang="en-US" dirty="0"/>
              <a:t>ROP ROCKET: Features and Capabilities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C569F6-3B3F-4871-ABC5-CFFD57B49B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Powerful automatic </a:t>
            </a:r>
            <a:r>
              <a:rPr lang="en-US" b="1" dirty="0">
                <a:solidFill>
                  <a:srgbClr val="10FFFF"/>
                </a:solidFill>
              </a:rPr>
              <a:t>ROP chain generation </a:t>
            </a:r>
            <a:r>
              <a:rPr lang="en-US" dirty="0"/>
              <a:t>for several types of attacks, including </a:t>
            </a:r>
            <a:r>
              <a:rPr lang="en-US" b="1" dirty="0">
                <a:solidFill>
                  <a:srgbClr val="00FF00"/>
                </a:solidFill>
              </a:rPr>
              <a:t>Windows syscalls</a:t>
            </a:r>
            <a:r>
              <a:rPr lang="en-US" dirty="0"/>
              <a:t>, traditional </a:t>
            </a:r>
            <a:r>
              <a:rPr lang="en-US" b="1" dirty="0">
                <a:solidFill>
                  <a:srgbClr val="00FF00"/>
                </a:solidFill>
              </a:rPr>
              <a:t>WinAPIs</a:t>
            </a:r>
            <a:r>
              <a:rPr lang="en-US" dirty="0"/>
              <a:t> (</a:t>
            </a:r>
            <a:r>
              <a:rPr lang="en-US" b="1" dirty="0" err="1">
                <a:solidFill>
                  <a:srgbClr val="00FF00"/>
                </a:solidFill>
              </a:rPr>
              <a:t>VirtualProtect</a:t>
            </a:r>
            <a:r>
              <a:rPr lang="en-US" dirty="0"/>
              <a:t>), and </a:t>
            </a:r>
            <a:r>
              <a:rPr lang="en-US" b="1" dirty="0">
                <a:solidFill>
                  <a:srgbClr val="00FF00"/>
                </a:solidFill>
              </a:rPr>
              <a:t>Heaven’s Gate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ROP ROCKET has new chains and patterns for chains never attempted before.</a:t>
            </a:r>
          </a:p>
          <a:p>
            <a:r>
              <a:rPr lang="en-US" dirty="0"/>
              <a:t>Provides an alternate way to call popular WinAPI attacks, such as with </a:t>
            </a:r>
            <a:r>
              <a:rPr lang="en-US" dirty="0" err="1"/>
              <a:t>VirtualProtect</a:t>
            </a:r>
            <a:r>
              <a:rPr lang="en-US" dirty="0"/>
              <a:t>, using </a:t>
            </a:r>
            <a:r>
              <a:rPr lang="en-US" b="1" dirty="0">
                <a:solidFill>
                  <a:srgbClr val="10FFFF"/>
                </a:solidFill>
              </a:rPr>
              <a:t>mov dereference, sniper attacks</a:t>
            </a:r>
            <a:r>
              <a:rPr lang="en-US" dirty="0"/>
              <a:t>.</a:t>
            </a:r>
          </a:p>
          <a:p>
            <a:r>
              <a:rPr lang="en-US" dirty="0"/>
              <a:t>Provides a config file for customization of options.</a:t>
            </a:r>
          </a:p>
          <a:p>
            <a:r>
              <a:rPr lang="en-US" dirty="0"/>
              <a:t>Pleasant UI via command line.</a:t>
            </a:r>
          </a:p>
        </p:txBody>
      </p:sp>
    </p:spTree>
    <p:extLst>
      <p:ext uri="{BB962C8B-B14F-4D97-AF65-F5344CB8AC3E}">
        <p14:creationId xmlns:p14="http://schemas.microsoft.com/office/powerpoint/2010/main" val="262738887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8739A-E4FB-4DA3-A502-58823C807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ROP ROCKET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6D784B-5878-41E7-9AF2-0EABC4C47D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Python tool.</a:t>
            </a:r>
          </a:p>
          <a:p>
            <a:r>
              <a:rPr lang="en-US" dirty="0"/>
              <a:t>ROP ROCKET finds both 32-bit and 64-bit gadgets for 32-bit binaries.</a:t>
            </a:r>
          </a:p>
          <a:p>
            <a:pPr lvl="1"/>
            <a:r>
              <a:rPr lang="en-US" dirty="0"/>
              <a:t>Since ROP ROCKET automates Heaven’s Gate, we can transition between them</a:t>
            </a:r>
          </a:p>
          <a:p>
            <a:r>
              <a:rPr lang="en-US" dirty="0"/>
              <a:t>Saves gadgets into numerous categories based on operation and register, such as </a:t>
            </a:r>
            <a:r>
              <a:rPr lang="en-US" b="1" dirty="0">
                <a:solidFill>
                  <a:srgbClr val="00FF00"/>
                </a:solidFill>
              </a:rPr>
              <a:t>pop </a:t>
            </a:r>
            <a:r>
              <a:rPr lang="en-US" b="1" dirty="0" err="1">
                <a:solidFill>
                  <a:srgbClr val="00FF00"/>
                </a:solidFill>
              </a:rPr>
              <a:t>eax</a:t>
            </a:r>
            <a:r>
              <a:rPr lang="en-US" dirty="0"/>
              <a:t>, </a:t>
            </a:r>
            <a:r>
              <a:rPr lang="en-US" b="1" dirty="0">
                <a:solidFill>
                  <a:srgbClr val="00FF00"/>
                </a:solidFill>
              </a:rPr>
              <a:t>push </a:t>
            </a:r>
            <a:r>
              <a:rPr lang="en-US" b="1" dirty="0" err="1">
                <a:solidFill>
                  <a:srgbClr val="00FF00"/>
                </a:solidFill>
              </a:rPr>
              <a:t>edi</a:t>
            </a:r>
            <a:r>
              <a:rPr lang="en-US" dirty="0"/>
              <a:t>, so that finding a desired gadget is very easy.</a:t>
            </a:r>
          </a:p>
          <a:p>
            <a:r>
              <a:rPr lang="en-US" dirty="0"/>
              <a:t>Highly efficient, optimized algorithm for gadget finding—all gadgets are found, both intended and unintended.</a:t>
            </a:r>
          </a:p>
          <a:p>
            <a:pPr lvl="1"/>
            <a:r>
              <a:rPr lang="en-US" dirty="0"/>
              <a:t>This optimization is inspired by what JOP ROCKET does.</a:t>
            </a:r>
          </a:p>
          <a:p>
            <a:r>
              <a:rPr lang="en-US" dirty="0"/>
              <a:t>Outputs to screen and to text file.</a:t>
            </a:r>
          </a:p>
        </p:txBody>
      </p:sp>
    </p:spTree>
    <p:extLst>
      <p:ext uri="{BB962C8B-B14F-4D97-AF65-F5344CB8AC3E}">
        <p14:creationId xmlns:p14="http://schemas.microsoft.com/office/powerpoint/2010/main" val="348373516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060C2-1DB8-4EED-BA10-E03581AA9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9469" y="220600"/>
            <a:ext cx="8594240" cy="763600"/>
          </a:xfrm>
        </p:spPr>
        <p:txBody>
          <a:bodyPr>
            <a:normAutofit fontScale="90000"/>
          </a:bodyPr>
          <a:lstStyle/>
          <a:p>
            <a:r>
              <a:rPr lang="en-US" dirty="0"/>
              <a:t>Why Does ROP Chain Generation Fail?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B99F81-2701-4089-A844-06504BDECC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ROP Chain generation comes down to a determinate recipe or formula.</a:t>
            </a:r>
          </a:p>
          <a:p>
            <a:r>
              <a:rPr lang="en-US" dirty="0"/>
              <a:t>It fails because the needed gadgets for a particular purposes (e.g. load EAX with some value) cannot be found.</a:t>
            </a:r>
          </a:p>
          <a:p>
            <a:r>
              <a:rPr lang="en-US" dirty="0"/>
              <a:t>That doesn’t mean ROP is not possible – a manual approach can be more successful.</a:t>
            </a:r>
          </a:p>
          <a:p>
            <a:r>
              <a:rPr lang="en-US" dirty="0"/>
              <a:t>It just means that the automated approach is insufficiently flexible.</a:t>
            </a:r>
          </a:p>
          <a:p>
            <a:r>
              <a:rPr lang="en-US" dirty="0"/>
              <a:t>One reason gadget chain generation may fail is due to bad bytes, so overcoming bad bytes – being able to use gadgets in spite of bad bytes – would solve this problem.</a:t>
            </a:r>
          </a:p>
        </p:txBody>
      </p:sp>
    </p:spTree>
    <p:extLst>
      <p:ext uri="{BB962C8B-B14F-4D97-AF65-F5344CB8AC3E}">
        <p14:creationId xmlns:p14="http://schemas.microsoft.com/office/powerpoint/2010/main" val="392910672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248734-9AB5-4455-8064-04E2F88A1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Bad bytes? No Problem	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E561BD-4C47-4611-B707-856152F55E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ROP ROCKET is extremely powerful in that it can load any registers virtually, without regard to bad bytes.</a:t>
            </a:r>
          </a:p>
          <a:p>
            <a:endParaRPr lang="en-US" dirty="0"/>
          </a:p>
          <a:p>
            <a:r>
              <a:rPr lang="en-US" dirty="0"/>
              <a:t>ROP ROCKET has optimized techniques to overcome bad bytes:</a:t>
            </a:r>
          </a:p>
          <a:p>
            <a:pPr lvl="1"/>
            <a:r>
              <a:rPr lang="en-US" dirty="0"/>
              <a:t>Integer overflow</a:t>
            </a:r>
          </a:p>
          <a:p>
            <a:pPr lvl="1"/>
            <a:r>
              <a:rPr lang="en-US" dirty="0"/>
              <a:t>Neg</a:t>
            </a:r>
          </a:p>
          <a:p>
            <a:pPr lvl="1"/>
            <a:r>
              <a:rPr lang="en-US" dirty="0"/>
              <a:t>XOR</a:t>
            </a:r>
          </a:p>
          <a:p>
            <a:pPr lvl="1"/>
            <a:r>
              <a:rPr lang="en-US" dirty="0"/>
              <a:t>Not</a:t>
            </a:r>
          </a:p>
        </p:txBody>
      </p:sp>
    </p:spTree>
    <p:extLst>
      <p:ext uri="{BB962C8B-B14F-4D97-AF65-F5344CB8AC3E}">
        <p14:creationId xmlns:p14="http://schemas.microsoft.com/office/powerpoint/2010/main" val="676448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EB7BD-E2C2-4653-AC87-02A87B8CD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9469" y="220600"/>
            <a:ext cx="8747200" cy="763600"/>
          </a:xfrm>
        </p:spPr>
        <p:txBody>
          <a:bodyPr>
            <a:normAutofit fontScale="90000"/>
          </a:bodyPr>
          <a:lstStyle/>
          <a:p>
            <a:r>
              <a:rPr lang="en-US" dirty="0"/>
              <a:t>Using and Loving Gadgets with Bad Bytes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BB0F4C-A7E6-4856-B9E0-0A5EC0CB51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12667" y="1109141"/>
            <a:ext cx="9728809" cy="52206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With ROP ROCKET, no gadgets are out of bounds, due to </a:t>
            </a:r>
            <a:r>
              <a:rPr lang="en-US" b="1" dirty="0">
                <a:solidFill>
                  <a:srgbClr val="00FF00"/>
                </a:solidFill>
              </a:rPr>
              <a:t>bad bytes</a:t>
            </a:r>
            <a:r>
              <a:rPr lang="en-US" dirty="0"/>
              <a:t>.</a:t>
            </a:r>
          </a:p>
          <a:p>
            <a:r>
              <a:rPr lang="en-US" dirty="0"/>
              <a:t>The framework provides several methods to overcome bad bytes.</a:t>
            </a:r>
          </a:p>
          <a:p>
            <a:r>
              <a:rPr lang="en-US" dirty="0"/>
              <a:t>We can still use gadgets with bad bytes, such as </a:t>
            </a:r>
            <a:r>
              <a:rPr lang="en-US" b="1" dirty="0">
                <a:solidFill>
                  <a:srgbClr val="00FF00"/>
                </a:solidFill>
              </a:rPr>
              <a:t>0x</a:t>
            </a:r>
            <a:r>
              <a:rPr lang="en-US" b="1" dirty="0">
                <a:solidFill>
                  <a:srgbClr val="10FFFF"/>
                </a:solidFill>
              </a:rPr>
              <a:t>00</a:t>
            </a:r>
            <a:r>
              <a:rPr lang="en-US" b="1" dirty="0">
                <a:solidFill>
                  <a:srgbClr val="00FF00"/>
                </a:solidFill>
              </a:rPr>
              <a:t>401234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The 0x00 being inherently problematic as a null byte.</a:t>
            </a:r>
          </a:p>
          <a:p>
            <a:r>
              <a:rPr lang="en-US" dirty="0"/>
              <a:t>We simply </a:t>
            </a:r>
            <a:r>
              <a:rPr lang="en-US" b="1" dirty="0">
                <a:solidFill>
                  <a:srgbClr val="00FF00"/>
                </a:solidFill>
              </a:rPr>
              <a:t>“encode” </a:t>
            </a:r>
            <a:r>
              <a:rPr lang="en-US" dirty="0"/>
              <a:t>it and use a technique of integer overflow, not, neg, or XOR to </a:t>
            </a:r>
            <a:r>
              <a:rPr lang="en-US" b="1" dirty="0">
                <a:solidFill>
                  <a:srgbClr val="00FF00"/>
                </a:solidFill>
              </a:rPr>
              <a:t>“decode” </a:t>
            </a:r>
            <a:r>
              <a:rPr lang="en-US" dirty="0"/>
              <a:t>it.</a:t>
            </a:r>
          </a:p>
          <a:p>
            <a:pPr lvl="1"/>
            <a:r>
              <a:rPr lang="en-US" dirty="0"/>
              <a:t>Once this is done, then a </a:t>
            </a:r>
            <a:r>
              <a:rPr lang="en-US" b="1" dirty="0">
                <a:solidFill>
                  <a:srgbClr val="00FF00"/>
                </a:solidFill>
              </a:rPr>
              <a:t>Push </a:t>
            </a:r>
            <a:r>
              <a:rPr lang="en-US" b="1" dirty="0" err="1">
                <a:solidFill>
                  <a:srgbClr val="00FF00"/>
                </a:solidFill>
              </a:rPr>
              <a:t>exx</a:t>
            </a:r>
            <a:r>
              <a:rPr lang="en-US" b="1" dirty="0">
                <a:solidFill>
                  <a:srgbClr val="00FF00"/>
                </a:solidFill>
              </a:rPr>
              <a:t> / ret</a:t>
            </a:r>
            <a:r>
              <a:rPr lang="en-US" dirty="0"/>
              <a:t>, allows the newly decoded gadget address to be pushed onto the stack.</a:t>
            </a:r>
          </a:p>
          <a:p>
            <a:pPr lvl="1"/>
            <a:r>
              <a:rPr lang="en-US" dirty="0"/>
              <a:t>The </a:t>
            </a:r>
            <a:r>
              <a:rPr lang="en-US" b="1" dirty="0">
                <a:solidFill>
                  <a:srgbClr val="00FF00"/>
                </a:solidFill>
              </a:rPr>
              <a:t>ret</a:t>
            </a:r>
            <a:r>
              <a:rPr lang="en-US" dirty="0"/>
              <a:t> then causes it to be immediately executed.</a:t>
            </a:r>
          </a:p>
          <a:p>
            <a:r>
              <a:rPr lang="en-US" dirty="0"/>
              <a:t>ROP ROCKET </a:t>
            </a:r>
            <a:r>
              <a:rPr lang="en-US" b="1" dirty="0">
                <a:solidFill>
                  <a:srgbClr val="00FF00"/>
                </a:solidFill>
              </a:rPr>
              <a:t>fully automates </a:t>
            </a:r>
            <a:r>
              <a:rPr lang="en-US" dirty="0"/>
              <a:t>this old technique, allowing it to unlock and use virtually any </a:t>
            </a:r>
            <a:r>
              <a:rPr lang="en-US" b="1" dirty="0">
                <a:solidFill>
                  <a:srgbClr val="00FF00"/>
                </a:solidFill>
              </a:rPr>
              <a:t>“forbidden” ROP gadget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ROP ROCKET has a very high success rate, with novel techniques to use these whilst considering bad bytes.</a:t>
            </a:r>
          </a:p>
        </p:txBody>
      </p:sp>
    </p:spTree>
    <p:extLst>
      <p:ext uri="{BB962C8B-B14F-4D97-AF65-F5344CB8AC3E}">
        <p14:creationId xmlns:p14="http://schemas.microsoft.com/office/powerpoint/2010/main" val="347697003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06CAB1-DFA7-4A36-AE9A-34AE4F701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Overcoming Bad Bytes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1FE21B-106D-45F8-A547-A93757B0BF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approach has been used via automation for bad bytes with respect to values loaded into registers, but not as a means to use the problematic gadgets themselves.</a:t>
            </a:r>
          </a:p>
          <a:p>
            <a:r>
              <a:rPr lang="en-US" dirty="0"/>
              <a:t>I have taught this technique for years, but it has never been a part of a tool.</a:t>
            </a:r>
          </a:p>
          <a:p>
            <a:r>
              <a:rPr lang="en-US" dirty="0"/>
              <a:t>This is a foolproof method can virtually always work.</a:t>
            </a:r>
          </a:p>
          <a:p>
            <a:endParaRPr lang="en-US" dirty="0"/>
          </a:p>
          <a:p>
            <a:r>
              <a:rPr lang="en-US" dirty="0"/>
              <a:t>The algorithm to find the needed integer overflow is extremely sophisticated and complex, with many helper functions.</a:t>
            </a:r>
          </a:p>
          <a:p>
            <a:pPr lvl="1"/>
            <a:r>
              <a:rPr lang="en-US" dirty="0"/>
              <a:t>It will </a:t>
            </a:r>
            <a:r>
              <a:rPr lang="en-US" b="1" dirty="0">
                <a:solidFill>
                  <a:srgbClr val="00FF00"/>
                </a:solidFill>
              </a:rPr>
              <a:t>virtually always succeed</a:t>
            </a:r>
            <a:r>
              <a:rPr lang="en-US" dirty="0"/>
              <a:t>, but if not, there are other backup methods of </a:t>
            </a:r>
            <a:r>
              <a:rPr lang="en-US" b="1" dirty="0">
                <a:solidFill>
                  <a:srgbClr val="00FF00"/>
                </a:solidFill>
              </a:rPr>
              <a:t>“encoding” the bad bytes</a:t>
            </a:r>
            <a:r>
              <a:rPr lang="en-US" dirty="0"/>
              <a:t>, so that they can be decoded via </a:t>
            </a:r>
            <a:r>
              <a:rPr lang="en-US" b="1" dirty="0">
                <a:solidFill>
                  <a:srgbClr val="00FF00"/>
                </a:solidFill>
              </a:rPr>
              <a:t>push </a:t>
            </a:r>
            <a:r>
              <a:rPr lang="en-US" b="1" dirty="0" err="1">
                <a:solidFill>
                  <a:srgbClr val="00FF00"/>
                </a:solidFill>
              </a:rPr>
              <a:t>exx</a:t>
            </a:r>
            <a:r>
              <a:rPr lang="en-US" b="1" dirty="0">
                <a:solidFill>
                  <a:srgbClr val="00FF00"/>
                </a:solidFill>
              </a:rPr>
              <a:t> / ret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7261982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169C8-F516-42D1-AE41-977CEF3A4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Integer Overflows for the Win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04EF75-AFE4-4353-8A67-6527492E67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ROP ROCKET first tries to encoded the problematic ROP gadget address / value with one of a set of prebuilt values, assuming bad bytes are not an issue.</a:t>
            </a:r>
          </a:p>
          <a:p>
            <a:r>
              <a:rPr lang="en-US" dirty="0"/>
              <a:t>If those do not succeed, it generates new values to use in the integer overflow, using a set of available bytes.</a:t>
            </a:r>
          </a:p>
          <a:p>
            <a:pPr lvl="1"/>
            <a:r>
              <a:rPr lang="en-US" dirty="0"/>
              <a:t>The question here then is the second value to be used has bad bytes.</a:t>
            </a:r>
          </a:p>
          <a:p>
            <a:pPr lvl="1"/>
            <a:r>
              <a:rPr lang="en-US" dirty="0"/>
              <a:t>If it does, then the process continues,  until it can find a pair of values free of the bad bytes, to produce the desired value, via integer overflow</a:t>
            </a:r>
          </a:p>
          <a:p>
            <a:pPr lvl="1"/>
            <a:r>
              <a:rPr lang="en-US" dirty="0"/>
              <a:t>Most of the time this process is fairly quick, although it can potentially try thousands if need be.</a:t>
            </a:r>
          </a:p>
          <a:p>
            <a:r>
              <a:rPr lang="en-US" dirty="0"/>
              <a:t>The general approach of the tool is to try to generate values using normal means, and then it can try alternative means, such as integer overflow.</a:t>
            </a:r>
          </a:p>
        </p:txBody>
      </p:sp>
    </p:spTree>
    <p:extLst>
      <p:ext uri="{BB962C8B-B14F-4D97-AF65-F5344CB8AC3E}">
        <p14:creationId xmlns:p14="http://schemas.microsoft.com/office/powerpoint/2010/main" val="191319167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60000"/>
                    </a14:imgEffect>
                  </a14:imgLayer>
                </a14:imgProps>
              </a:ext>
            </a:extLst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4E06F47-85BA-2681-0982-1557C3B9C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2166" y="2780499"/>
            <a:ext cx="8067667" cy="1962951"/>
          </a:xfrm>
        </p:spPr>
        <p:txBody>
          <a:bodyPr>
            <a:normAutofit/>
          </a:bodyPr>
          <a:lstStyle/>
          <a:p>
            <a:pPr algn="ctr"/>
            <a:r>
              <a:rPr lang="en-US" sz="6000" dirty="0"/>
              <a:t>Emulation of ROP Gadgets</a:t>
            </a:r>
            <a:br>
              <a:rPr lang="en-US" sz="6000" dirty="0"/>
            </a:br>
            <a:r>
              <a:rPr lang="en-US" sz="6000" dirty="0"/>
              <a:t>via ROP ROCKET</a:t>
            </a:r>
          </a:p>
        </p:txBody>
      </p:sp>
    </p:spTree>
    <p:extLst>
      <p:ext uri="{BB962C8B-B14F-4D97-AF65-F5344CB8AC3E}">
        <p14:creationId xmlns:p14="http://schemas.microsoft.com/office/powerpoint/2010/main" val="5901076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D3CA4-E566-4EEA-9867-E36A4A930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Emulation of ROP Gadgets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2A6CA1-4B1C-470A-8DF9-3BDE025434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12666" y="1109141"/>
            <a:ext cx="9249415" cy="5190065"/>
          </a:xfrm>
        </p:spPr>
        <p:txBody>
          <a:bodyPr/>
          <a:lstStyle/>
          <a:p>
            <a:r>
              <a:rPr lang="en-US" dirty="0"/>
              <a:t>ROP ROCKET uses emulation in a couple decidedly different but equally important ways.</a:t>
            </a:r>
          </a:p>
          <a:p>
            <a:r>
              <a:rPr lang="en-US" dirty="0"/>
              <a:t>First, it can find alternative or equivalent gadgets to something that may be more desirable.</a:t>
            </a:r>
          </a:p>
          <a:p>
            <a:pPr lvl="1"/>
            <a:r>
              <a:rPr lang="en-US" dirty="0"/>
              <a:t>For instance, rather than </a:t>
            </a:r>
            <a:r>
              <a:rPr lang="en-US" b="1" dirty="0">
                <a:solidFill>
                  <a:srgbClr val="10FFFF"/>
                </a:solidFill>
              </a:rPr>
              <a:t>mov </a:t>
            </a:r>
            <a:r>
              <a:rPr lang="en-US" b="1" dirty="0" err="1">
                <a:solidFill>
                  <a:srgbClr val="10FFFF"/>
                </a:solidFill>
              </a:rPr>
              <a:t>edi</a:t>
            </a:r>
            <a:r>
              <a:rPr lang="en-US" b="1" dirty="0">
                <a:solidFill>
                  <a:srgbClr val="10FFFF"/>
                </a:solidFill>
              </a:rPr>
              <a:t>, </a:t>
            </a:r>
            <a:r>
              <a:rPr lang="en-US" b="1" dirty="0" err="1">
                <a:solidFill>
                  <a:srgbClr val="10FFFF"/>
                </a:solidFill>
              </a:rPr>
              <a:t>ebx</a:t>
            </a:r>
            <a:r>
              <a:rPr lang="en-US" b="1" dirty="0">
                <a:solidFill>
                  <a:srgbClr val="10FFFF"/>
                </a:solidFill>
              </a:rPr>
              <a:t> / ret</a:t>
            </a:r>
            <a:r>
              <a:rPr lang="en-US" dirty="0"/>
              <a:t>, which may not be available, we might find </a:t>
            </a:r>
            <a:r>
              <a:rPr lang="en-US" b="1" dirty="0">
                <a:solidFill>
                  <a:srgbClr val="10FFFF"/>
                </a:solidFill>
              </a:rPr>
              <a:t>mov </a:t>
            </a:r>
            <a:r>
              <a:rPr lang="en-US" b="1" dirty="0" err="1">
                <a:solidFill>
                  <a:srgbClr val="10FFFF"/>
                </a:solidFill>
              </a:rPr>
              <a:t>edi</a:t>
            </a:r>
            <a:r>
              <a:rPr lang="en-US" b="1" dirty="0">
                <a:solidFill>
                  <a:srgbClr val="10FFFF"/>
                </a:solidFill>
              </a:rPr>
              <a:t>, </a:t>
            </a:r>
            <a:r>
              <a:rPr lang="en-US" b="1" dirty="0" err="1">
                <a:solidFill>
                  <a:srgbClr val="10FFFF"/>
                </a:solidFill>
              </a:rPr>
              <a:t>ebx</a:t>
            </a:r>
            <a:r>
              <a:rPr lang="en-US" b="1" dirty="0">
                <a:solidFill>
                  <a:srgbClr val="10FFFF"/>
                </a:solidFill>
              </a:rPr>
              <a:t> / </a:t>
            </a:r>
            <a:r>
              <a:rPr lang="en-US" b="1" dirty="0" err="1">
                <a:solidFill>
                  <a:srgbClr val="10FFFF"/>
                </a:solidFill>
              </a:rPr>
              <a:t>xor</a:t>
            </a:r>
            <a:r>
              <a:rPr lang="en-US" b="1" dirty="0">
                <a:solidFill>
                  <a:srgbClr val="10FFFF"/>
                </a:solidFill>
              </a:rPr>
              <a:t> </a:t>
            </a:r>
            <a:r>
              <a:rPr lang="en-US" b="1" dirty="0" err="1">
                <a:solidFill>
                  <a:srgbClr val="10FFFF"/>
                </a:solidFill>
              </a:rPr>
              <a:t>ecx</a:t>
            </a:r>
            <a:r>
              <a:rPr lang="en-US" b="1" dirty="0">
                <a:solidFill>
                  <a:srgbClr val="10FFFF"/>
                </a:solidFill>
              </a:rPr>
              <a:t>, 0xde / ret</a:t>
            </a:r>
          </a:p>
          <a:p>
            <a:pPr lvl="1"/>
            <a:r>
              <a:rPr lang="en-US" dirty="0"/>
              <a:t>ROP ROCKET can evaluate the less desirable gadget to see if it works as an alternative.</a:t>
            </a:r>
          </a:p>
          <a:p>
            <a:pPr lvl="2"/>
            <a:r>
              <a:rPr lang="en-US" dirty="0"/>
              <a:t>Does it clobber needed registers that need to be protected?</a:t>
            </a:r>
          </a:p>
          <a:p>
            <a:pPr lvl="2"/>
            <a:r>
              <a:rPr lang="en-US" dirty="0"/>
              <a:t>Do we can that it changes ECX? </a:t>
            </a:r>
          </a:p>
          <a:p>
            <a:r>
              <a:rPr lang="en-US" dirty="0"/>
              <a:t>With this approach, we can expand the attack surface and reduce the need for manual writing of parts of the ROP chain.</a:t>
            </a:r>
          </a:p>
        </p:txBody>
      </p:sp>
    </p:spTree>
    <p:extLst>
      <p:ext uri="{BB962C8B-B14F-4D97-AF65-F5344CB8AC3E}">
        <p14:creationId xmlns:p14="http://schemas.microsoft.com/office/powerpoint/2010/main" val="285236587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A8DDC3-514B-467E-B502-96111AF326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If ROP ROCKET is searching for </a:t>
            </a:r>
            <a:r>
              <a:rPr lang="en-US" b="1" dirty="0">
                <a:solidFill>
                  <a:srgbClr val="10FFFF"/>
                </a:solidFill>
              </a:rPr>
              <a:t>mov </a:t>
            </a:r>
            <a:r>
              <a:rPr lang="en-US" b="1" dirty="0" err="1">
                <a:solidFill>
                  <a:srgbClr val="10FFFF"/>
                </a:solidFill>
              </a:rPr>
              <a:t>edi</a:t>
            </a:r>
            <a:r>
              <a:rPr lang="en-US" b="1" dirty="0">
                <a:solidFill>
                  <a:srgbClr val="10FFFF"/>
                </a:solidFill>
              </a:rPr>
              <a:t>, </a:t>
            </a:r>
            <a:r>
              <a:rPr lang="en-US" b="1" dirty="0" err="1">
                <a:solidFill>
                  <a:srgbClr val="10FFFF"/>
                </a:solidFill>
              </a:rPr>
              <a:t>ebx</a:t>
            </a:r>
            <a:r>
              <a:rPr lang="en-US" b="1" dirty="0">
                <a:solidFill>
                  <a:srgbClr val="10FFFF"/>
                </a:solidFill>
              </a:rPr>
              <a:t> / ret</a:t>
            </a:r>
            <a:r>
              <a:rPr lang="en-US" dirty="0"/>
              <a:t>, if it cannot find that, it can evaluate </a:t>
            </a:r>
            <a:r>
              <a:rPr lang="en-US" b="1" dirty="0">
                <a:solidFill>
                  <a:srgbClr val="00FF00"/>
                </a:solidFill>
              </a:rPr>
              <a:t>less desirable forms</a:t>
            </a:r>
            <a:r>
              <a:rPr lang="en-US" dirty="0"/>
              <a:t>.</a:t>
            </a:r>
          </a:p>
          <a:p>
            <a:r>
              <a:rPr lang="en-US" dirty="0"/>
              <a:t>With ROP chain generation, typically we look for just a </a:t>
            </a:r>
            <a:r>
              <a:rPr lang="en-US" b="1" dirty="0">
                <a:solidFill>
                  <a:srgbClr val="00FF00"/>
                </a:solidFill>
              </a:rPr>
              <a:t>single-line ROP gadget</a:t>
            </a:r>
            <a:r>
              <a:rPr lang="en-US" dirty="0"/>
              <a:t>, as we cannot predict possible side effects to other registers from other gadgets.</a:t>
            </a:r>
          </a:p>
          <a:p>
            <a:r>
              <a:rPr lang="en-US" dirty="0"/>
              <a:t>This allows us to find and perhaps use “less desirable” gadgets.</a:t>
            </a:r>
          </a:p>
          <a:p>
            <a:r>
              <a:rPr lang="en-US" dirty="0"/>
              <a:t>Each ROP gadget candidate is </a:t>
            </a:r>
            <a:r>
              <a:rPr lang="en-US" b="1" dirty="0">
                <a:solidFill>
                  <a:srgbClr val="00FF00"/>
                </a:solidFill>
              </a:rPr>
              <a:t>emulated</a:t>
            </a:r>
            <a:r>
              <a:rPr lang="en-US" dirty="0"/>
              <a:t>, and it is </a:t>
            </a:r>
            <a:r>
              <a:rPr lang="en-US" b="1" dirty="0">
                <a:solidFill>
                  <a:srgbClr val="00FF00"/>
                </a:solidFill>
              </a:rPr>
              <a:t>evaluated</a:t>
            </a:r>
            <a:r>
              <a:rPr lang="en-US" dirty="0"/>
              <a:t> to see if the </a:t>
            </a:r>
            <a:r>
              <a:rPr lang="en-US" b="1" dirty="0">
                <a:solidFill>
                  <a:srgbClr val="00FF00"/>
                </a:solidFill>
              </a:rPr>
              <a:t>side effects </a:t>
            </a:r>
            <a:r>
              <a:rPr lang="en-US" dirty="0"/>
              <a:t>to other registers are acceptable or not.</a:t>
            </a:r>
          </a:p>
          <a:p>
            <a:pPr lvl="1"/>
            <a:r>
              <a:rPr lang="en-US" dirty="0"/>
              <a:t>What registers are protected? Which are not? </a:t>
            </a:r>
          </a:p>
          <a:p>
            <a:r>
              <a:rPr lang="en-US" dirty="0"/>
              <a:t>ROP ROCKET is trying to automate additional steps that a human might have to do to make a generated ROP chain work.</a:t>
            </a:r>
          </a:p>
          <a:p>
            <a:r>
              <a:rPr lang="en-US" dirty="0"/>
              <a:t>ROP ROCKET saves emulation data for each gadget, allowing it to avoid unnecessary emulations.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5D794B-98CB-487A-8FA6-A8A56D386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Emulation of ROP Gadgets</a:t>
            </a:r>
          </a:p>
        </p:txBody>
      </p:sp>
    </p:spTree>
    <p:extLst>
      <p:ext uri="{BB962C8B-B14F-4D97-AF65-F5344CB8AC3E}">
        <p14:creationId xmlns:p14="http://schemas.microsoft.com/office/powerpoint/2010/main" val="370766356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B122342-81F0-4EA9-BCD8-8ED5F7141C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52376" indent="0" algn="ctr">
              <a:buNone/>
            </a:pPr>
            <a:r>
              <a:rPr lang="en-US" sz="6600" dirty="0"/>
              <a:t>Thank You!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89E34CB-AD11-446A-BB93-60B4E155B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38512831"/>
      </p:ext>
    </p:extLst>
  </p:cSld>
  <p:clrMapOvr>
    <a:masterClrMapping/>
  </p:clrMapOvr>
</p:sld>
</file>

<file path=ppt/theme/theme1.xml><?xml version="1.0" encoding="utf-8"?>
<a:theme xmlns:a="http://schemas.openxmlformats.org/drawingml/2006/main" name="HITB AMS 2023 Theme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HITB AMS 2023 Theme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HITB AMS 2023 Theme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9380</TotalTime>
  <Words>4468</Words>
  <Application>Microsoft Office PowerPoint</Application>
  <PresentationFormat>Widescreen</PresentationFormat>
  <Paragraphs>406</Paragraphs>
  <Slides>53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53</vt:i4>
      </vt:variant>
    </vt:vector>
  </HeadingPairs>
  <TitlesOfParts>
    <vt:vector size="62" baseType="lpstr">
      <vt:lpstr>Arial</vt:lpstr>
      <vt:lpstr>Fjalla One</vt:lpstr>
      <vt:lpstr>Wingdings</vt:lpstr>
      <vt:lpstr>Exo 2</vt:lpstr>
      <vt:lpstr>Calibri</vt:lpstr>
      <vt:lpstr>Consolas</vt:lpstr>
      <vt:lpstr>HITB AMS 2023 Theme</vt:lpstr>
      <vt:lpstr>3_HITB AMS 2023 Theme</vt:lpstr>
      <vt:lpstr>4_HITB AMS 2023 Theme</vt:lpstr>
      <vt:lpstr>Advanced ROP Framework: Pushing ROP to Its Limits</vt:lpstr>
      <vt:lpstr>Dr. Bramwell Brizendine</vt:lpstr>
      <vt:lpstr>Bringing a Fresh Perspective to ROP</vt:lpstr>
      <vt:lpstr>The Future is Here: ROP 2.0</vt:lpstr>
      <vt:lpstr>Thinking Outside the Box with JOP</vt:lpstr>
      <vt:lpstr>Novel Contributions</vt:lpstr>
      <vt:lpstr>Heaven’s Gate in ROP</vt:lpstr>
      <vt:lpstr>Heaven’s Gate</vt:lpstr>
      <vt:lpstr>New Form of Heaven’s Gate via ROP</vt:lpstr>
      <vt:lpstr>Heaven’s Gate via ROP</vt:lpstr>
      <vt:lpstr>Expanding the Attack Surface</vt:lpstr>
      <vt:lpstr>Windows Syscalls: Background</vt:lpstr>
      <vt:lpstr>What is a Windows Syscall?</vt:lpstr>
      <vt:lpstr>The Appeal of Windows Syscalls</vt:lpstr>
      <vt:lpstr>Syscalls: A Problem of Portability</vt:lpstr>
      <vt:lpstr>Reverse Engineering Windows Syscalls</vt:lpstr>
      <vt:lpstr>Windows 7: WoW64</vt:lpstr>
      <vt:lpstr>Windows 7: WoW64</vt:lpstr>
      <vt:lpstr>Windows 10: WoW64</vt:lpstr>
      <vt:lpstr>Ignoring Wow64SystemServiceCall?</vt:lpstr>
      <vt:lpstr>Windows 11?</vt:lpstr>
      <vt:lpstr>Much Ado about Windows Syscalls via ROP</vt:lpstr>
      <vt:lpstr>Windows Syscalls Via ROP</vt:lpstr>
      <vt:lpstr>There Is No Direct Way to FS Register?</vt:lpstr>
      <vt:lpstr>Performing a Windows Syscall in Win 10/11</vt:lpstr>
      <vt:lpstr>Windows Syscall: NtProtectVirtualMemory</vt:lpstr>
      <vt:lpstr>Windows Syscall: NtProtectVirtualMemory</vt:lpstr>
      <vt:lpstr>After the NtProtectVirtualMemory Syscall</vt:lpstr>
      <vt:lpstr>After the NtProtectVirtualMemory Syscall</vt:lpstr>
      <vt:lpstr>Tricks to Setting Up NtProtectVirualMemory</vt:lpstr>
      <vt:lpstr>Windows Syscalls in Win7</vt:lpstr>
      <vt:lpstr>Avoiding the Need to Bypass DEP: “Shellcodeless” ROP</vt:lpstr>
      <vt:lpstr>“Shellcodeless” ROP: Avoding the Need to Bypass DEP</vt:lpstr>
      <vt:lpstr>“Shellcodeless” ROP</vt:lpstr>
      <vt:lpstr>“Shellcodeless” ROP</vt:lpstr>
      <vt:lpstr>Patterns for WinAPIs</vt:lpstr>
      <vt:lpstr>Shellcodeless ROP Attacks</vt:lpstr>
      <vt:lpstr>Obfuscation of ROP Gadgets</vt:lpstr>
      <vt:lpstr>Obfuscation of ROP Gadgets</vt:lpstr>
      <vt:lpstr>Highly Effective Way to Obscure ROP Gadgets</vt:lpstr>
      <vt:lpstr>ROP ROCKET: Next-Generation, State-of-the-Art ROP Tool</vt:lpstr>
      <vt:lpstr>ROP ROCKET: Features and Capabilities</vt:lpstr>
      <vt:lpstr>ROP ROCKET: Features and Capabilities</vt:lpstr>
      <vt:lpstr>ROP ROCKET</vt:lpstr>
      <vt:lpstr>Why Does ROP Chain Generation Fail?</vt:lpstr>
      <vt:lpstr>Bad bytes? No Problem </vt:lpstr>
      <vt:lpstr>Using and Loving Gadgets with Bad Bytes</vt:lpstr>
      <vt:lpstr>Overcoming Bad Bytes</vt:lpstr>
      <vt:lpstr>Integer Overflows for the Win</vt:lpstr>
      <vt:lpstr>Emulation of ROP Gadgets via ROP ROCKET</vt:lpstr>
      <vt:lpstr>Emulation of ROP Gadgets</vt:lpstr>
      <vt:lpstr>Emulation of ROP Gadgets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goes Here</dc:title>
  <dc:creator>Bramwell Brizendine</dc:creator>
  <cp:lastModifiedBy>Bramwell Brizendine</cp:lastModifiedBy>
  <cp:revision>15</cp:revision>
  <dcterms:modified xsi:type="dcterms:W3CDTF">2023-07-16T19:01:26Z</dcterms:modified>
</cp:coreProperties>
</file>